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34"/>
  </p:notesMasterIdLst>
  <p:sldIdLst>
    <p:sldId id="257" r:id="rId3"/>
    <p:sldId id="284" r:id="rId4"/>
    <p:sldId id="262" r:id="rId5"/>
    <p:sldId id="288" r:id="rId6"/>
    <p:sldId id="266" r:id="rId7"/>
    <p:sldId id="263" r:id="rId8"/>
    <p:sldId id="268" r:id="rId9"/>
    <p:sldId id="285" r:id="rId10"/>
    <p:sldId id="265" r:id="rId11"/>
    <p:sldId id="275" r:id="rId12"/>
    <p:sldId id="272" r:id="rId13"/>
    <p:sldId id="287" r:id="rId14"/>
    <p:sldId id="289" r:id="rId15"/>
    <p:sldId id="286" r:id="rId16"/>
    <p:sldId id="276" r:id="rId17"/>
    <p:sldId id="277" r:id="rId18"/>
    <p:sldId id="294" r:id="rId19"/>
    <p:sldId id="269" r:id="rId20"/>
    <p:sldId id="290" r:id="rId21"/>
    <p:sldId id="271" r:id="rId22"/>
    <p:sldId id="273" r:id="rId23"/>
    <p:sldId id="274" r:id="rId24"/>
    <p:sldId id="291" r:id="rId25"/>
    <p:sldId id="278" r:id="rId26"/>
    <p:sldId id="279" r:id="rId27"/>
    <p:sldId id="280" r:id="rId28"/>
    <p:sldId id="283" r:id="rId29"/>
    <p:sldId id="281" r:id="rId30"/>
    <p:sldId id="282" r:id="rId31"/>
    <p:sldId id="292" r:id="rId32"/>
    <p:sldId id="293" r:id="rId33"/>
  </p:sldIdLst>
  <p:sldSz cx="9144000" cy="6858000" type="screen4x3"/>
  <p:notesSz cx="7099300" cy="10234613"/>
  <p:custDataLst>
    <p:tags r:id="rId35"/>
  </p:custDataLst>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96" y="10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D:\CLASES\clases%20ppt\CURSO%2017-18\Medicna%202018\Seminarios\02-02-2018%2011-10%20Reporte.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CLASES\clases%20ppt\CURSO%2017-18\Medicna%202018\Seminarios\14-02-2018%2011-03%20Reporte.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CLASES\clases%20ppt\CURSO%2017-18\Medicna%202018\Seminarios\02-02-2018%2011-10%20Reporte.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CLASES\clases%20ppt\CURSO%2017-18\Medicna%202018\Seminarios\14-02-2018%2011-03%20Reporte.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CLASES\clases%20ppt\CURSO%2017-18\Medicna%202018\Seminarios\14-02-2018%2011-03%20Reporte.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CLASES\clases%20ppt\CURSO%2017-18\Medicna%202018\Seminarios\14-02-2018%2011-03%20Reporte.xlsm"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CLASES\clases%20ppt\CURSO%2017-18\Medicna%202018\Seminarios\14-02-2018%2011-03%20Reporte.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depthPercent val="100"/>
      <c:rAngAx val="1"/>
    </c:view3D>
    <c:floor>
      <c:thickness val="0"/>
    </c:floor>
    <c:sideWall>
      <c:thickness val="0"/>
    </c:sideWall>
    <c:backWall>
      <c:thickness val="0"/>
    </c:backWall>
    <c:plotArea>
      <c:layout/>
      <c:bar3DChart>
        <c:barDir val="col"/>
        <c:grouping val="clustered"/>
        <c:varyColors val="0"/>
        <c:ser>
          <c:idx val="0"/>
          <c:order val="0"/>
          <c:spPr>
            <a:solidFill>
              <a:srgbClr val="2B5B7F"/>
            </a:solidFill>
          </c:spPr>
          <c:invertIfNegative val="0"/>
          <c:dPt>
            <c:idx val="0"/>
            <c:invertIfNegative val="0"/>
            <c:bubble3D val="0"/>
            <c:spPr>
              <a:solidFill>
                <a:srgbClr val="608E3A"/>
              </a:solidFill>
            </c:spPr>
          </c:dPt>
          <c:dPt>
            <c:idx val="1"/>
            <c:invertIfNegative val="0"/>
            <c:bubble3D val="0"/>
            <c:spPr>
              <a:solidFill>
                <a:srgbClr val="B42E2E"/>
              </a:solidFill>
            </c:spPr>
          </c:dPt>
          <c:dPt>
            <c:idx val="2"/>
            <c:invertIfNegative val="0"/>
            <c:bubble3D val="0"/>
            <c:spPr>
              <a:solidFill>
                <a:srgbClr val="B42E2E"/>
              </a:solidFill>
            </c:spPr>
          </c:dPt>
          <c:dPt>
            <c:idx val="3"/>
            <c:invertIfNegative val="0"/>
            <c:bubble3D val="0"/>
            <c:spPr>
              <a:solidFill>
                <a:srgbClr val="B42E2E"/>
              </a:solidFill>
            </c:spPr>
          </c:dPt>
          <c:dPt>
            <c:idx val="4"/>
            <c:invertIfNegative val="0"/>
            <c:bubble3D val="0"/>
            <c:spPr>
              <a:solidFill>
                <a:srgbClr val="B42E2E"/>
              </a:solidFill>
            </c:spPr>
          </c:dPt>
          <c:cat>
            <c:strRef>
              <c:f>'Resultados por pregunta'!$A$69:$A$73</c:f>
              <c:strCache>
                <c:ptCount val="5"/>
                <c:pt idx="0">
                  <c:v>Que ha sufrido metabolismo de primer paso ( c )</c:v>
                </c:pt>
                <c:pt idx="1">
                  <c:v>Que no se ha absorbido</c:v>
                </c:pt>
                <c:pt idx="2">
                  <c:v>Que se ha ionizado en el estómago</c:v>
                </c:pt>
                <c:pt idx="3">
                  <c:v>Que se degrada en el intestino</c:v>
                </c:pt>
                <c:pt idx="4">
                  <c:v>Que no atraviesa las barreras</c:v>
                </c:pt>
              </c:strCache>
            </c:strRef>
          </c:cat>
          <c:val>
            <c:numRef>
              <c:f>'Resultados por pregunta'!$B$69:$B$73</c:f>
              <c:numCache>
                <c:formatCode>0.00%</c:formatCode>
                <c:ptCount val="5"/>
                <c:pt idx="0">
                  <c:v>0.98399999999999999</c:v>
                </c:pt>
                <c:pt idx="1">
                  <c:v>0</c:v>
                </c:pt>
                <c:pt idx="2">
                  <c:v>0</c:v>
                </c:pt>
                <c:pt idx="3">
                  <c:v>1.6E-2</c:v>
                </c:pt>
                <c:pt idx="4">
                  <c:v>0</c:v>
                </c:pt>
              </c:numCache>
            </c:numRef>
          </c:val>
        </c:ser>
        <c:dLbls>
          <c:showLegendKey val="0"/>
          <c:showVal val="0"/>
          <c:showCatName val="0"/>
          <c:showSerName val="0"/>
          <c:showPercent val="0"/>
          <c:showBubbleSize val="0"/>
        </c:dLbls>
        <c:gapWidth val="150"/>
        <c:shape val="box"/>
        <c:axId val="28675456"/>
        <c:axId val="28693632"/>
        <c:axId val="0"/>
      </c:bar3DChart>
      <c:catAx>
        <c:axId val="28675456"/>
        <c:scaling>
          <c:orientation val="minMax"/>
        </c:scaling>
        <c:delete val="0"/>
        <c:axPos val="b"/>
        <c:majorTickMark val="out"/>
        <c:minorTickMark val="none"/>
        <c:tickLblPos val="nextTo"/>
        <c:txPr>
          <a:bodyPr/>
          <a:lstStyle/>
          <a:p>
            <a:pPr>
              <a:defRPr sz="1200"/>
            </a:pPr>
            <a:endParaRPr lang="es-ES"/>
          </a:p>
        </c:txPr>
        <c:crossAx val="28693632"/>
        <c:crosses val="autoZero"/>
        <c:auto val="1"/>
        <c:lblAlgn val="ctr"/>
        <c:lblOffset val="100"/>
        <c:noMultiLvlLbl val="0"/>
      </c:catAx>
      <c:valAx>
        <c:axId val="28693632"/>
        <c:scaling>
          <c:orientation val="minMax"/>
        </c:scaling>
        <c:delete val="0"/>
        <c:axPos val="l"/>
        <c:numFmt formatCode="0%" sourceLinked="0"/>
        <c:majorTickMark val="out"/>
        <c:minorTickMark val="none"/>
        <c:tickLblPos val="nextTo"/>
        <c:txPr>
          <a:bodyPr/>
          <a:lstStyle/>
          <a:p>
            <a:pPr>
              <a:defRPr sz="1800" b="1"/>
            </a:pPr>
            <a:endParaRPr lang="es-ES"/>
          </a:p>
        </c:txPr>
        <c:crossAx val="28675456"/>
        <c:crosses val="autoZero"/>
        <c:crossBetween val="between"/>
      </c:valAx>
      <c:spPr>
        <a:ln w="25400"/>
      </c:spPr>
    </c:plotArea>
    <c:plotVisOnly val="1"/>
    <c:dispBlanksAs val="gap"/>
    <c:showDLblsOverMax val="0"/>
  </c:chart>
  <c:spPr>
    <a:scene3d>
      <a:camera prst="orthographicFront"/>
      <a:lightRig rig="threePt" dir="t"/>
    </a:scene3d>
    <a:sp3d/>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2B5B7F"/>
            </a:solidFill>
          </c:spPr>
          <c:invertIfNegative val="0"/>
          <c:dPt>
            <c:idx val="0"/>
            <c:invertIfNegative val="0"/>
            <c:bubble3D val="0"/>
            <c:spPr>
              <a:solidFill>
                <a:srgbClr val="608E3A"/>
              </a:solidFill>
            </c:spPr>
          </c:dPt>
          <c:dPt>
            <c:idx val="1"/>
            <c:invertIfNegative val="0"/>
            <c:bubble3D val="0"/>
            <c:spPr>
              <a:solidFill>
                <a:srgbClr val="B42E2E"/>
              </a:solidFill>
            </c:spPr>
          </c:dPt>
          <c:dPt>
            <c:idx val="2"/>
            <c:invertIfNegative val="0"/>
            <c:bubble3D val="0"/>
            <c:spPr>
              <a:solidFill>
                <a:srgbClr val="B42E2E"/>
              </a:solidFill>
            </c:spPr>
          </c:dPt>
          <c:dPt>
            <c:idx val="3"/>
            <c:invertIfNegative val="0"/>
            <c:bubble3D val="0"/>
            <c:spPr>
              <a:solidFill>
                <a:srgbClr val="B42E2E"/>
              </a:solidFill>
            </c:spPr>
          </c:dPt>
          <c:dPt>
            <c:idx val="4"/>
            <c:invertIfNegative val="0"/>
            <c:bubble3D val="0"/>
            <c:spPr>
              <a:solidFill>
                <a:srgbClr val="B42E2E"/>
              </a:solidFill>
            </c:spPr>
          </c:dPt>
          <c:cat>
            <c:strRef>
              <c:f>'Resultados por pregunta'!$A$18:$A$22</c:f>
              <c:strCache>
                <c:ptCount val="5"/>
                <c:pt idx="0">
                  <c:v>Hidrólisis rápida por la Acetilcolinesterasa ( c )</c:v>
                </c:pt>
                <c:pt idx="1">
                  <c:v>Recaptación neuronal en sinapsis colinérgicas</c:v>
                </c:pt>
                <c:pt idx="2">
                  <c:v>Recaptación en las células postsinápticas</c:v>
                </c:pt>
                <c:pt idx="3">
                  <c:v>Difusión a la circulación sanguínea</c:v>
                </c:pt>
                <c:pt idx="4">
                  <c:v>Activación de receptores nicotínicos</c:v>
                </c:pt>
              </c:strCache>
            </c:strRef>
          </c:cat>
          <c:val>
            <c:numRef>
              <c:f>'Resultados por pregunta'!$B$18:$B$22</c:f>
              <c:numCache>
                <c:formatCode>0.00%</c:formatCode>
                <c:ptCount val="5"/>
                <c:pt idx="0">
                  <c:v>0.79569892473118276</c:v>
                </c:pt>
                <c:pt idx="1">
                  <c:v>0.13978494623655913</c:v>
                </c:pt>
                <c:pt idx="2">
                  <c:v>3.2258064516129031E-2</c:v>
                </c:pt>
                <c:pt idx="3">
                  <c:v>2.1505376344086023E-2</c:v>
                </c:pt>
                <c:pt idx="4">
                  <c:v>1.0752688172043012E-2</c:v>
                </c:pt>
              </c:numCache>
            </c:numRef>
          </c:val>
        </c:ser>
        <c:dLbls>
          <c:showLegendKey val="0"/>
          <c:showVal val="0"/>
          <c:showCatName val="0"/>
          <c:showSerName val="0"/>
          <c:showPercent val="0"/>
          <c:showBubbleSize val="0"/>
        </c:dLbls>
        <c:gapWidth val="150"/>
        <c:shape val="box"/>
        <c:axId val="71207168"/>
        <c:axId val="71213056"/>
        <c:axId val="0"/>
      </c:bar3DChart>
      <c:catAx>
        <c:axId val="71207168"/>
        <c:scaling>
          <c:orientation val="minMax"/>
        </c:scaling>
        <c:delete val="0"/>
        <c:axPos val="b"/>
        <c:majorTickMark val="out"/>
        <c:minorTickMark val="none"/>
        <c:tickLblPos val="nextTo"/>
        <c:crossAx val="71213056"/>
        <c:crosses val="autoZero"/>
        <c:auto val="1"/>
        <c:lblAlgn val="ctr"/>
        <c:lblOffset val="100"/>
        <c:noMultiLvlLbl val="0"/>
      </c:catAx>
      <c:valAx>
        <c:axId val="71213056"/>
        <c:scaling>
          <c:orientation val="minMax"/>
        </c:scaling>
        <c:delete val="0"/>
        <c:axPos val="l"/>
        <c:majorGridlines/>
        <c:numFmt formatCode="0.0%" sourceLinked="0"/>
        <c:majorTickMark val="out"/>
        <c:minorTickMark val="none"/>
        <c:tickLblPos val="nextTo"/>
        <c:crossAx val="7120716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2B5B7F"/>
            </a:solidFill>
          </c:spPr>
          <c:invertIfNegative val="0"/>
          <c:dPt>
            <c:idx val="0"/>
            <c:invertIfNegative val="0"/>
            <c:bubble3D val="0"/>
            <c:spPr>
              <a:solidFill>
                <a:srgbClr val="608E3A"/>
              </a:solidFill>
            </c:spPr>
          </c:dPt>
          <c:dPt>
            <c:idx val="1"/>
            <c:invertIfNegative val="0"/>
            <c:bubble3D val="0"/>
            <c:spPr>
              <a:solidFill>
                <a:srgbClr val="B42E2E"/>
              </a:solidFill>
            </c:spPr>
          </c:dPt>
          <c:dPt>
            <c:idx val="2"/>
            <c:invertIfNegative val="0"/>
            <c:bubble3D val="0"/>
            <c:spPr>
              <a:solidFill>
                <a:srgbClr val="B42E2E"/>
              </a:solidFill>
            </c:spPr>
          </c:dPt>
          <c:dPt>
            <c:idx val="3"/>
            <c:invertIfNegative val="0"/>
            <c:bubble3D val="0"/>
            <c:spPr>
              <a:solidFill>
                <a:srgbClr val="B42E2E"/>
              </a:solidFill>
            </c:spPr>
          </c:dPt>
          <c:cat>
            <c:strRef>
              <c:f>'Resultados por pregunta'!$A$426:$A$429</c:f>
              <c:strCache>
                <c:ptCount val="4"/>
                <c:pt idx="0">
                  <c:v>Inútil, no he aprendido nada ( c )</c:v>
                </c:pt>
                <c:pt idx="1">
                  <c:v>Poco útil, pero me ha servido para ver preguntas de test</c:v>
                </c:pt>
                <c:pt idx="2">
                  <c:v>Útil, he repasado la materia</c:v>
                </c:pt>
                <c:pt idx="3">
                  <c:v>Útil, he repasado y me gustaría repetirlos después de cada bloque</c:v>
                </c:pt>
              </c:strCache>
            </c:strRef>
          </c:cat>
          <c:val>
            <c:numRef>
              <c:f>'Resultados por pregunta'!$B$426:$B$429</c:f>
              <c:numCache>
                <c:formatCode>0.00%</c:formatCode>
                <c:ptCount val="4"/>
                <c:pt idx="0">
                  <c:v>0</c:v>
                </c:pt>
                <c:pt idx="1">
                  <c:v>9.0090090090090089E-3</c:v>
                </c:pt>
                <c:pt idx="2">
                  <c:v>0.17117117117117117</c:v>
                </c:pt>
                <c:pt idx="3">
                  <c:v>0.81981981981981977</c:v>
                </c:pt>
              </c:numCache>
            </c:numRef>
          </c:val>
        </c:ser>
        <c:dLbls>
          <c:showLegendKey val="0"/>
          <c:showVal val="0"/>
          <c:showCatName val="0"/>
          <c:showSerName val="0"/>
          <c:showPercent val="0"/>
          <c:showBubbleSize val="0"/>
        </c:dLbls>
        <c:gapWidth val="150"/>
        <c:shape val="box"/>
        <c:axId val="76167424"/>
        <c:axId val="76177408"/>
        <c:axId val="0"/>
      </c:bar3DChart>
      <c:catAx>
        <c:axId val="76167424"/>
        <c:scaling>
          <c:orientation val="minMax"/>
        </c:scaling>
        <c:delete val="0"/>
        <c:axPos val="b"/>
        <c:majorTickMark val="out"/>
        <c:minorTickMark val="none"/>
        <c:tickLblPos val="nextTo"/>
        <c:crossAx val="76177408"/>
        <c:crosses val="autoZero"/>
        <c:auto val="1"/>
        <c:lblAlgn val="ctr"/>
        <c:lblOffset val="100"/>
        <c:noMultiLvlLbl val="0"/>
      </c:catAx>
      <c:valAx>
        <c:axId val="76177408"/>
        <c:scaling>
          <c:orientation val="minMax"/>
        </c:scaling>
        <c:delete val="0"/>
        <c:axPos val="l"/>
        <c:majorGridlines/>
        <c:numFmt formatCode="0.00%" sourceLinked="1"/>
        <c:majorTickMark val="out"/>
        <c:minorTickMark val="none"/>
        <c:tickLblPos val="nextTo"/>
        <c:crossAx val="7616742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2B5B7F"/>
            </a:solidFill>
          </c:spPr>
          <c:invertIfNegative val="0"/>
          <c:cat>
            <c:strRef>
              <c:f>'Resultados por pregunta'!$A$307:$A$309</c:f>
              <c:strCache>
                <c:ptCount val="3"/>
                <c:pt idx="0">
                  <c:v>Creo que son suficientes los seminarios realizados</c:v>
                </c:pt>
                <c:pt idx="1">
                  <c:v>Me gustaría un seminario después de cada bloque</c:v>
                </c:pt>
                <c:pt idx="2">
                  <c:v>No me gustan, prefiero otro tipo de seminarios</c:v>
                </c:pt>
              </c:strCache>
            </c:strRef>
          </c:cat>
          <c:val>
            <c:numRef>
              <c:f>'Resultados por pregunta'!$B$307:$B$309</c:f>
              <c:numCache>
                <c:formatCode>0.00%</c:formatCode>
                <c:ptCount val="3"/>
                <c:pt idx="0">
                  <c:v>7.6923076923076927E-2</c:v>
                </c:pt>
                <c:pt idx="1">
                  <c:v>0.92307692307692313</c:v>
                </c:pt>
                <c:pt idx="2">
                  <c:v>0</c:v>
                </c:pt>
              </c:numCache>
            </c:numRef>
          </c:val>
        </c:ser>
        <c:dLbls>
          <c:showLegendKey val="0"/>
          <c:showVal val="0"/>
          <c:showCatName val="0"/>
          <c:showSerName val="0"/>
          <c:showPercent val="0"/>
          <c:showBubbleSize val="0"/>
        </c:dLbls>
        <c:gapWidth val="150"/>
        <c:shape val="box"/>
        <c:axId val="76199424"/>
        <c:axId val="76200960"/>
        <c:axId val="0"/>
      </c:bar3DChart>
      <c:catAx>
        <c:axId val="76199424"/>
        <c:scaling>
          <c:orientation val="minMax"/>
        </c:scaling>
        <c:delete val="0"/>
        <c:axPos val="b"/>
        <c:majorTickMark val="out"/>
        <c:minorTickMark val="none"/>
        <c:tickLblPos val="nextTo"/>
        <c:crossAx val="76200960"/>
        <c:crosses val="autoZero"/>
        <c:auto val="1"/>
        <c:lblAlgn val="ctr"/>
        <c:lblOffset val="100"/>
        <c:noMultiLvlLbl val="0"/>
      </c:catAx>
      <c:valAx>
        <c:axId val="76200960"/>
        <c:scaling>
          <c:orientation val="minMax"/>
        </c:scaling>
        <c:delete val="0"/>
        <c:axPos val="l"/>
        <c:majorGridlines/>
        <c:numFmt formatCode="0.00%" sourceLinked="1"/>
        <c:majorTickMark val="out"/>
        <c:minorTickMark val="none"/>
        <c:tickLblPos val="nextTo"/>
        <c:crossAx val="7619942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2B5B7F"/>
            </a:solidFill>
          </c:spPr>
          <c:invertIfNegative val="0"/>
          <c:cat>
            <c:strRef>
              <c:f>'Resultados por pregunta'!$A$307:$A$309</c:f>
              <c:strCache>
                <c:ptCount val="3"/>
                <c:pt idx="0">
                  <c:v>Creo que son suficientes los seminarios realizados</c:v>
                </c:pt>
                <c:pt idx="1">
                  <c:v>Me gustaría un seminario después de cada bloque</c:v>
                </c:pt>
                <c:pt idx="2">
                  <c:v>No me gustan, prefiero otro tipo de seminarios</c:v>
                </c:pt>
              </c:strCache>
            </c:strRef>
          </c:cat>
          <c:val>
            <c:numRef>
              <c:f>'Resultados por pregunta'!$B$307:$B$309</c:f>
              <c:numCache>
                <c:formatCode>0.00%</c:formatCode>
                <c:ptCount val="3"/>
                <c:pt idx="0">
                  <c:v>7.6923076923076927E-2</c:v>
                </c:pt>
                <c:pt idx="1">
                  <c:v>0.92307692307692313</c:v>
                </c:pt>
                <c:pt idx="2">
                  <c:v>0</c:v>
                </c:pt>
              </c:numCache>
            </c:numRef>
          </c:val>
        </c:ser>
        <c:dLbls>
          <c:showLegendKey val="0"/>
          <c:showVal val="0"/>
          <c:showCatName val="0"/>
          <c:showSerName val="0"/>
          <c:showPercent val="0"/>
          <c:showBubbleSize val="0"/>
        </c:dLbls>
        <c:gapWidth val="150"/>
        <c:shape val="box"/>
        <c:axId val="76237440"/>
        <c:axId val="76243328"/>
        <c:axId val="0"/>
      </c:bar3DChart>
      <c:catAx>
        <c:axId val="76237440"/>
        <c:scaling>
          <c:orientation val="minMax"/>
        </c:scaling>
        <c:delete val="0"/>
        <c:axPos val="b"/>
        <c:majorTickMark val="out"/>
        <c:minorTickMark val="none"/>
        <c:tickLblPos val="nextTo"/>
        <c:crossAx val="76243328"/>
        <c:crosses val="autoZero"/>
        <c:auto val="1"/>
        <c:lblAlgn val="ctr"/>
        <c:lblOffset val="100"/>
        <c:noMultiLvlLbl val="0"/>
      </c:catAx>
      <c:valAx>
        <c:axId val="76243328"/>
        <c:scaling>
          <c:orientation val="minMax"/>
        </c:scaling>
        <c:delete val="0"/>
        <c:axPos val="l"/>
        <c:majorGridlines/>
        <c:numFmt formatCode="0.00%" sourceLinked="1"/>
        <c:majorTickMark val="out"/>
        <c:minorTickMark val="none"/>
        <c:tickLblPos val="nextTo"/>
        <c:crossAx val="7623744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529285939309635"/>
          <c:y val="5.1864563294593991E-2"/>
          <c:w val="0.80289988342177199"/>
          <c:h val="0.63255080521777296"/>
        </c:manualLayout>
      </c:layout>
      <c:bar3DChart>
        <c:barDir val="col"/>
        <c:grouping val="clustered"/>
        <c:varyColors val="0"/>
        <c:ser>
          <c:idx val="0"/>
          <c:order val="0"/>
          <c:spPr>
            <a:solidFill>
              <a:srgbClr val="2B5B7F"/>
            </a:solidFill>
          </c:spPr>
          <c:invertIfNegative val="0"/>
          <c:cat>
            <c:strRef>
              <c:f>'Resultados por pregunta'!$A$307:$A$309</c:f>
              <c:strCache>
                <c:ptCount val="3"/>
                <c:pt idx="0">
                  <c:v>Creo que son suficientes los seminarios realizados</c:v>
                </c:pt>
                <c:pt idx="1">
                  <c:v>Me gustaría un seminario después de cada bloque</c:v>
                </c:pt>
                <c:pt idx="2">
                  <c:v>No me gustan, prefiero otro tipo de seminarios</c:v>
                </c:pt>
              </c:strCache>
            </c:strRef>
          </c:cat>
          <c:val>
            <c:numRef>
              <c:f>'Resultados por pregunta'!$B$307:$B$309</c:f>
              <c:numCache>
                <c:formatCode>0.00%</c:formatCode>
                <c:ptCount val="3"/>
                <c:pt idx="0">
                  <c:v>7.6923076923076927E-2</c:v>
                </c:pt>
                <c:pt idx="1">
                  <c:v>0.92307692307692313</c:v>
                </c:pt>
                <c:pt idx="2">
                  <c:v>0</c:v>
                </c:pt>
              </c:numCache>
            </c:numRef>
          </c:val>
        </c:ser>
        <c:dLbls>
          <c:showLegendKey val="0"/>
          <c:showVal val="0"/>
          <c:showCatName val="0"/>
          <c:showSerName val="0"/>
          <c:showPercent val="0"/>
          <c:showBubbleSize val="0"/>
        </c:dLbls>
        <c:gapWidth val="150"/>
        <c:shape val="box"/>
        <c:axId val="76267520"/>
        <c:axId val="76269056"/>
        <c:axId val="0"/>
      </c:bar3DChart>
      <c:catAx>
        <c:axId val="76267520"/>
        <c:scaling>
          <c:orientation val="minMax"/>
        </c:scaling>
        <c:delete val="0"/>
        <c:axPos val="b"/>
        <c:majorTickMark val="out"/>
        <c:minorTickMark val="none"/>
        <c:tickLblPos val="nextTo"/>
        <c:crossAx val="76269056"/>
        <c:crosses val="autoZero"/>
        <c:auto val="1"/>
        <c:lblAlgn val="ctr"/>
        <c:lblOffset val="100"/>
        <c:noMultiLvlLbl val="0"/>
      </c:catAx>
      <c:valAx>
        <c:axId val="76269056"/>
        <c:scaling>
          <c:orientation val="minMax"/>
        </c:scaling>
        <c:delete val="0"/>
        <c:axPos val="l"/>
        <c:majorGridlines/>
        <c:numFmt formatCode="0.00%" sourceLinked="1"/>
        <c:majorTickMark val="out"/>
        <c:minorTickMark val="none"/>
        <c:tickLblPos val="nextTo"/>
        <c:crossAx val="7626752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2B5B7F"/>
            </a:solidFill>
          </c:spPr>
          <c:invertIfNegative val="0"/>
          <c:cat>
            <c:strRef>
              <c:f>'Resultados por pregunta'!$A$324:$A$326</c:f>
              <c:strCache>
                <c:ptCount val="3"/>
                <c:pt idx="0">
                  <c:v>No me resuelven las dudas</c:v>
                </c:pt>
                <c:pt idx="1">
                  <c:v>Me resuelven las dudas</c:v>
                </c:pt>
                <c:pt idx="2">
                  <c:v>Prefiero no valorarlo</c:v>
                </c:pt>
              </c:strCache>
            </c:strRef>
          </c:cat>
          <c:val>
            <c:numRef>
              <c:f>'Resultados por pregunta'!$B$324:$B$326</c:f>
              <c:numCache>
                <c:formatCode>0.00%</c:formatCode>
                <c:ptCount val="3"/>
                <c:pt idx="0">
                  <c:v>6.0606060606060608E-2</c:v>
                </c:pt>
                <c:pt idx="1">
                  <c:v>0.75757575757575757</c:v>
                </c:pt>
                <c:pt idx="2">
                  <c:v>0.18181818181818182</c:v>
                </c:pt>
              </c:numCache>
            </c:numRef>
          </c:val>
        </c:ser>
        <c:dLbls>
          <c:showLegendKey val="0"/>
          <c:showVal val="0"/>
          <c:showCatName val="0"/>
          <c:showSerName val="0"/>
          <c:showPercent val="0"/>
          <c:showBubbleSize val="0"/>
        </c:dLbls>
        <c:gapWidth val="150"/>
        <c:shape val="box"/>
        <c:axId val="80674176"/>
        <c:axId val="76309632"/>
        <c:axId val="0"/>
      </c:bar3DChart>
      <c:catAx>
        <c:axId val="80674176"/>
        <c:scaling>
          <c:orientation val="minMax"/>
        </c:scaling>
        <c:delete val="0"/>
        <c:axPos val="b"/>
        <c:majorTickMark val="out"/>
        <c:minorTickMark val="none"/>
        <c:tickLblPos val="nextTo"/>
        <c:crossAx val="76309632"/>
        <c:crosses val="autoZero"/>
        <c:auto val="1"/>
        <c:lblAlgn val="ctr"/>
        <c:lblOffset val="100"/>
        <c:noMultiLvlLbl val="0"/>
      </c:catAx>
      <c:valAx>
        <c:axId val="76309632"/>
        <c:scaling>
          <c:orientation val="minMax"/>
        </c:scaling>
        <c:delete val="0"/>
        <c:axPos val="l"/>
        <c:majorGridlines/>
        <c:numFmt formatCode="0.00%" sourceLinked="1"/>
        <c:majorTickMark val="out"/>
        <c:minorTickMark val="none"/>
        <c:tickLblPos val="nextTo"/>
        <c:crossAx val="8067417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ES_tradnl"/>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D8C4739-6426-4B83-9CC6-C4A06179E098}" type="datetimeFigureOut">
              <a:rPr lang="es-ES_tradnl" smtClean="0"/>
              <a:t>19/07/2018</a:t>
            </a:fld>
            <a:endParaRPr lang="es-ES_tradnl"/>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s-ES_tradnl"/>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s-ES_tradnl"/>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A972E1F-2AB4-47E5-A546-48A9293C2AD4}" type="slidenum">
              <a:rPr lang="es-ES_tradnl" smtClean="0"/>
              <a:t>‹Nº›</a:t>
            </a:fld>
            <a:endParaRPr lang="es-ES_tradnl"/>
          </a:p>
        </p:txBody>
      </p:sp>
    </p:spTree>
    <p:extLst>
      <p:ext uri="{BB962C8B-B14F-4D97-AF65-F5344CB8AC3E}">
        <p14:creationId xmlns:p14="http://schemas.microsoft.com/office/powerpoint/2010/main" val="419246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90478">
              <a:defRPr/>
            </a:pPr>
            <a:r>
              <a:rPr lang="es-ES" dirty="0" smtClean="0"/>
              <a:t>Sin embargo, pretendíamos que los propios estudiantes aportaran cuestiones, a fin de fomentar la participación de estos y después que fuese el profesor quien decidiese las preguntas a incluir en los distintos niveles. Esta última propuesta no se ha podido incluir, sin embargo, en los próximos cursos académicos será incluida.</a:t>
            </a:r>
            <a:endParaRPr lang="es-ES_tradnl" dirty="0" smtClean="0"/>
          </a:p>
          <a:p>
            <a:endParaRPr lang="es-ES_tradnl" dirty="0"/>
          </a:p>
        </p:txBody>
      </p:sp>
      <p:sp>
        <p:nvSpPr>
          <p:cNvPr id="4" name="3 Marcador de número de diapositiva"/>
          <p:cNvSpPr>
            <a:spLocks noGrp="1"/>
          </p:cNvSpPr>
          <p:nvPr>
            <p:ph type="sldNum" sz="quarter" idx="10"/>
          </p:nvPr>
        </p:nvSpPr>
        <p:spPr/>
        <p:txBody>
          <a:bodyPr/>
          <a:lstStyle/>
          <a:p>
            <a:fld id="{FA972E1F-2AB4-47E5-A546-48A9293C2AD4}" type="slidenum">
              <a:rPr lang="es-ES_tradnl" smtClean="0"/>
              <a:t>10</a:t>
            </a:fld>
            <a:endParaRPr lang="es-ES_tradnl"/>
          </a:p>
        </p:txBody>
      </p:sp>
    </p:spTree>
    <p:extLst>
      <p:ext uri="{BB962C8B-B14F-4D97-AF65-F5344CB8AC3E}">
        <p14:creationId xmlns:p14="http://schemas.microsoft.com/office/powerpoint/2010/main" val="418384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789564"/>
          </a:xfrm>
          <a:prstGeom prst="rect">
            <a:avLst/>
          </a:prstGeom>
        </p:spPr>
        <p:txBody>
          <a:bodyPr anchor="b">
            <a:normAutofit/>
          </a:bodyPr>
          <a:lstStyle>
            <a:lvl1pPr algn="ctr">
              <a:defRPr sz="4000" b="1">
                <a:solidFill>
                  <a:schemeClr val="bg1"/>
                </a:solidFill>
                <a:latin typeface="Trebuchet MS" charset="0"/>
                <a:ea typeface="Trebuchet MS" charset="0"/>
                <a:cs typeface="Trebuchet MS" charset="0"/>
              </a:defRPr>
            </a:lvl1pPr>
          </a:lstStyle>
          <a:p>
            <a:r>
              <a:rPr lang="es-ES" smtClean="0"/>
              <a:t>Haga clic para modificar el estilo de título del patrón</a:t>
            </a:r>
            <a:endParaRPr lang="es-ES_tradnl" dirty="0"/>
          </a:p>
        </p:txBody>
      </p:sp>
      <p:sp>
        <p:nvSpPr>
          <p:cNvPr id="3" name="Subtítulo 2"/>
          <p:cNvSpPr>
            <a:spLocks noGrp="1"/>
          </p:cNvSpPr>
          <p:nvPr>
            <p:ph type="subTitle" idx="1" hasCustomPrompt="1"/>
          </p:nvPr>
        </p:nvSpPr>
        <p:spPr>
          <a:xfrm>
            <a:off x="1143000" y="2341521"/>
            <a:ext cx="6858000" cy="470848"/>
          </a:xfrm>
          <a:prstGeom prst="rect">
            <a:avLst/>
          </a:prstGeom>
        </p:spPr>
        <p:txBody>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smtClean="0"/>
              <a:t>Clic para editar Nombre Apellido Apellido</a:t>
            </a:r>
            <a:endParaRPr lang="es-ES_tradnl" dirty="0"/>
          </a:p>
        </p:txBody>
      </p:sp>
      <p:sp>
        <p:nvSpPr>
          <p:cNvPr id="4" name="CuadroTexto 3"/>
          <p:cNvSpPr txBox="1"/>
          <p:nvPr userDrawn="1"/>
        </p:nvSpPr>
        <p:spPr>
          <a:xfrm>
            <a:off x="3669475" y="2576945"/>
            <a:ext cx="184731" cy="369332"/>
          </a:xfrm>
          <a:prstGeom prst="rect">
            <a:avLst/>
          </a:prstGeom>
          <a:noFill/>
        </p:spPr>
        <p:txBody>
          <a:bodyPr wrap="none" rtlCol="0">
            <a:spAutoFit/>
          </a:bodyPr>
          <a:lstStyle/>
          <a:p>
            <a:endParaRPr lang="es-ES_tradnl" dirty="0">
              <a:solidFill>
                <a:srgbClr val="505050"/>
              </a:solidFill>
            </a:endParaRPr>
          </a:p>
        </p:txBody>
      </p:sp>
      <p:sp>
        <p:nvSpPr>
          <p:cNvPr id="12" name="Marcador de texto 11"/>
          <p:cNvSpPr>
            <a:spLocks noGrp="1"/>
          </p:cNvSpPr>
          <p:nvPr>
            <p:ph type="body" sz="quarter" idx="11" hasCustomPrompt="1"/>
          </p:nvPr>
        </p:nvSpPr>
        <p:spPr>
          <a:xfrm>
            <a:off x="1143000" y="4121150"/>
            <a:ext cx="6858000" cy="593725"/>
          </a:xfrm>
          <a:prstGeom prst="rect">
            <a:avLst/>
          </a:prstGeom>
        </p:spPr>
        <p:txBody>
          <a:bodyPr anchor="ctr"/>
          <a:lstStyle>
            <a:lvl1pPr marL="0" indent="0" algn="ctr">
              <a:buNone/>
              <a:defRPr sz="1800">
                <a:solidFill>
                  <a:schemeClr val="bg1"/>
                </a:solidFill>
                <a:latin typeface="Trebuchet MS" charset="0"/>
                <a:ea typeface="Trebuchet MS" charset="0"/>
                <a:cs typeface="Trebuchet MS" charset="0"/>
              </a:defRPr>
            </a:lvl1pPr>
          </a:lstStyle>
          <a:p>
            <a:pPr lvl="0"/>
            <a:r>
              <a:rPr lang="es-ES_tradnl" dirty="0" smtClean="0"/>
              <a:t>Clic para añadir DD de MM de AAAA</a:t>
            </a:r>
            <a:endParaRPr lang="es-ES_tradnl" dirty="0"/>
          </a:p>
        </p:txBody>
      </p:sp>
      <p:sp>
        <p:nvSpPr>
          <p:cNvPr id="15" name="Marcador de texto 14"/>
          <p:cNvSpPr>
            <a:spLocks noGrp="1"/>
          </p:cNvSpPr>
          <p:nvPr>
            <p:ph type="body" sz="quarter" idx="12" hasCustomPrompt="1"/>
          </p:nvPr>
        </p:nvSpPr>
        <p:spPr>
          <a:xfrm>
            <a:off x="1143000" y="3206750"/>
            <a:ext cx="6858000" cy="557213"/>
          </a:xfrm>
          <a:prstGeom prst="rect">
            <a:avLst/>
          </a:prstGeom>
        </p:spPr>
        <p:txBody>
          <a:bodyPr anchor="ctr"/>
          <a:lstStyle>
            <a:lvl1pPr marL="0" indent="0" algn="ctr">
              <a:buNone/>
              <a:defRPr sz="2400" b="1">
                <a:solidFill>
                  <a:schemeClr val="bg1"/>
                </a:solidFill>
                <a:latin typeface="Trebuchet MS" charset="0"/>
                <a:ea typeface="Trebuchet MS" charset="0"/>
                <a:cs typeface="Trebuchet MS" charset="0"/>
              </a:defRPr>
            </a:lvl1pPr>
          </a:lstStyle>
          <a:p>
            <a:pPr lvl="0"/>
            <a:r>
              <a:rPr lang="es-ES_tradnl" dirty="0" smtClean="0"/>
              <a:t>Clic para añadir Centro o Facultad</a:t>
            </a:r>
            <a:endParaRPr lang="es-ES_tradnl" dirty="0"/>
          </a:p>
        </p:txBody>
      </p:sp>
    </p:spTree>
    <p:extLst>
      <p:ext uri="{BB962C8B-B14F-4D97-AF65-F5344CB8AC3E}">
        <p14:creationId xmlns:p14="http://schemas.microsoft.com/office/powerpoint/2010/main" val="80376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1318160"/>
            <a:ext cx="2949575" cy="739239"/>
          </a:xfrm>
        </p:spPr>
        <p:txBody>
          <a:bodyPr anchor="ctr"/>
          <a:lstStyle>
            <a:lvl1pPr>
              <a:defRPr sz="2200"/>
            </a:lvl1pPr>
          </a:lstStyle>
          <a:p>
            <a:r>
              <a:rPr lang="es-ES_tradnl" dirty="0" smtClean="0"/>
              <a:t>Clic para editar título</a:t>
            </a:r>
            <a:endParaRPr lang="es-ES_tradnl" dirty="0"/>
          </a:p>
        </p:txBody>
      </p:sp>
      <p:sp>
        <p:nvSpPr>
          <p:cNvPr id="3" name="Marcador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9DD2C9EE-8CFC-4BF0-96F2-18C55F1FA7A8}" type="datetime1">
              <a:rPr lang="es-ES_tradnl" smtClean="0">
                <a:solidFill>
                  <a:prstClr val="black">
                    <a:tint val="75000"/>
                  </a:prstClr>
                </a:solidFill>
              </a:rPr>
              <a:t>19/07/2018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r>
              <a:rPr lang="es-ES" smtClean="0">
                <a:solidFill>
                  <a:prstClr val="black">
                    <a:tint val="75000"/>
                  </a:prstClr>
                </a:solidFill>
              </a:rPr>
              <a:t>"Utilización de la aplicación TurningPoint para la resolución de preguntas de test en seminarios/clase" </a:t>
            </a:r>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40461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entenario US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EF2F84C2-2456-4EFF-932F-DCF028551346}" type="datetime1">
              <a:rPr lang="es-ES_tradnl" smtClean="0">
                <a:solidFill>
                  <a:prstClr val="black">
                    <a:tint val="75000"/>
                  </a:prstClr>
                </a:solidFill>
              </a:rPr>
              <a:t>19/07/2018</a:t>
            </a:fld>
            <a:endParaRPr lang="es-ES_tradnl">
              <a:solidFill>
                <a:prstClr val="black">
                  <a:tint val="75000"/>
                </a:prstClr>
              </a:solidFill>
            </a:endParaRPr>
          </a:p>
        </p:txBody>
      </p:sp>
      <p:sp>
        <p:nvSpPr>
          <p:cNvPr id="4" name="Marcador de pie de página 3"/>
          <p:cNvSpPr>
            <a:spLocks noGrp="1"/>
          </p:cNvSpPr>
          <p:nvPr>
            <p:ph type="ftr" sz="quarter" idx="11"/>
          </p:nvPr>
        </p:nvSpPr>
        <p:spPr/>
        <p:txBody>
          <a:bodyPr/>
          <a:lstStyle/>
          <a:p>
            <a:r>
              <a:rPr lang="es-ES" smtClean="0">
                <a:solidFill>
                  <a:prstClr val="black">
                    <a:tint val="75000"/>
                  </a:prstClr>
                </a:solidFill>
              </a:rPr>
              <a:t>"Utilización de la aplicación TurningPoint para la resolución de preguntas de test en seminarios/clase" </a:t>
            </a:r>
            <a:endParaRPr lang="es-ES_tradn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829421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14715518-05B9-4E9A-9F15-B1960C071F81}" type="datetime1">
              <a:rPr lang="es-ES_tradnl" smtClean="0"/>
              <a:t>19/07/2018</a:t>
            </a:fld>
            <a:endParaRPr lang="es-ES_tradnl"/>
          </a:p>
        </p:txBody>
      </p:sp>
      <p:sp>
        <p:nvSpPr>
          <p:cNvPr id="5" name="4 Marcador de pie de página"/>
          <p:cNvSpPr>
            <a:spLocks noGrp="1"/>
          </p:cNvSpPr>
          <p:nvPr>
            <p:ph type="ftr" sz="quarter" idx="11"/>
          </p:nvPr>
        </p:nvSpPr>
        <p:spPr/>
        <p:txBody>
          <a:bodyPr/>
          <a:lstStyle>
            <a:lvl1pPr>
              <a:defRPr/>
            </a:lvl1pPr>
          </a:lstStyle>
          <a:p>
            <a:pPr>
              <a:defRPr/>
            </a:pPr>
            <a:r>
              <a:rPr lang="es-ES" smtClean="0"/>
              <a:t>"Utilización de la aplicación TurningPoint para la resolución de preguntas de test en seminarios/clase" </a:t>
            </a: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296A1081-32A1-481C-BFAA-E52AB3667574}" type="slidenum">
              <a:rPr lang="es-ES_tradnl"/>
              <a:pPr>
                <a:defRPr/>
              </a:pPr>
              <a:t>‹Nº›</a:t>
            </a:fld>
            <a:endParaRPr lang="es-ES_tradnl"/>
          </a:p>
        </p:txBody>
      </p:sp>
    </p:spTree>
    <p:extLst>
      <p:ext uri="{BB962C8B-B14F-4D97-AF65-F5344CB8AC3E}">
        <p14:creationId xmlns:p14="http://schemas.microsoft.com/office/powerpoint/2010/main" val="230780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ctr">
            <a:normAutofit/>
          </a:bodyPr>
          <a:lstStyle>
            <a:lvl1pPr algn="ctr">
              <a:defRPr sz="5000"/>
            </a:lvl1pPr>
          </a:lstStyle>
          <a:p>
            <a:r>
              <a:rPr lang="es-ES_tradnl" dirty="0" smtClean="0"/>
              <a:t>Clic para editar título</a:t>
            </a:r>
            <a:endParaRPr lang="es-ES_tradnl" dirty="0"/>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10DC05E6-71C0-4E86-8178-F7D2186CE59A}" type="datetime1">
              <a:rPr lang="es-ES_tradnl" smtClean="0">
                <a:solidFill>
                  <a:prstClr val="black">
                    <a:tint val="75000"/>
                  </a:prstClr>
                </a:solidFill>
              </a:rPr>
              <a:t>19/07/2018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r>
              <a:rPr lang="es-ES" smtClean="0">
                <a:solidFill>
                  <a:prstClr val="black">
                    <a:tint val="75000"/>
                  </a:prstClr>
                </a:solidFill>
              </a:rPr>
              <a:t>"Utilización de la aplicación TurningPoint para la resolución de preguntas de test en seminarios/clase" </a:t>
            </a:r>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370528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10D3D5A-7DC0-4D65-A176-61D9D2E315CB}" type="datetime1">
              <a:rPr lang="es-ES_tradnl" smtClean="0">
                <a:solidFill>
                  <a:prstClr val="black">
                    <a:tint val="75000"/>
                  </a:prstClr>
                </a:solidFill>
              </a:rPr>
              <a:t>19/07/2018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r>
              <a:rPr lang="es-ES" smtClean="0">
                <a:solidFill>
                  <a:prstClr val="black">
                    <a:tint val="75000"/>
                  </a:prstClr>
                </a:solidFill>
              </a:rPr>
              <a:t>"Utilización de la aplicación TurningPoint para la resolución de preguntas de test en seminarios/clase" </a:t>
            </a:r>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196349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ctr"/>
          <a:lstStyle>
            <a:lvl1pPr>
              <a:defRPr sz="6000"/>
            </a:lvl1pPr>
          </a:lstStyle>
          <a:p>
            <a:r>
              <a:rPr lang="es-ES_tradnl" dirty="0" smtClean="0"/>
              <a:t>Clic para editar título</a:t>
            </a:r>
            <a:endParaRPr lang="es-ES_tradnl" dirty="0"/>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AC74AA0-AD72-4BAA-90DF-EF8A731965F7}" type="datetime1">
              <a:rPr lang="es-ES_tradnl" smtClean="0">
                <a:solidFill>
                  <a:prstClr val="black">
                    <a:tint val="75000"/>
                  </a:prstClr>
                </a:solidFill>
              </a:rPr>
              <a:t>19/07/2018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r>
              <a:rPr lang="es-ES" smtClean="0">
                <a:solidFill>
                  <a:prstClr val="black">
                    <a:tint val="75000"/>
                  </a:prstClr>
                </a:solidFill>
              </a:rPr>
              <a:t>"Utilización de la aplicación TurningPoint para la resolución de preguntas de test en seminarios/clase" </a:t>
            </a:r>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84372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28650" y="1825625"/>
            <a:ext cx="386715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825625"/>
            <a:ext cx="386715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9FD79D1A-356C-4332-AAE7-54A71685FF4D}" type="datetime1">
              <a:rPr lang="es-ES_tradnl" smtClean="0">
                <a:solidFill>
                  <a:prstClr val="black">
                    <a:tint val="75000"/>
                  </a:prstClr>
                </a:solidFill>
              </a:rPr>
              <a:t>19/07/2018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r>
              <a:rPr lang="es-ES" smtClean="0">
                <a:solidFill>
                  <a:prstClr val="black">
                    <a:tint val="75000"/>
                  </a:prstClr>
                </a:solidFill>
              </a:rPr>
              <a:t>"Utilización de la aplicación TurningPoint para la resolución de preguntas de test en seminarios/clase" </a:t>
            </a:r>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180334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630238" y="1681163"/>
            <a:ext cx="3868737" cy="82391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lvl1pPr>
              <a:defRPr sz="2200"/>
            </a:lvl1pPr>
            <a:lvl2pPr>
              <a:defRPr sz="2100"/>
            </a:lvl2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5" name="Marcador de texto 4"/>
          <p:cNvSpPr>
            <a:spLocks noGrp="1"/>
          </p:cNvSpPr>
          <p:nvPr>
            <p:ph type="body" sz="quarter" idx="3"/>
          </p:nvPr>
        </p:nvSpPr>
        <p:spPr>
          <a:xfrm>
            <a:off x="4629150" y="1681163"/>
            <a:ext cx="3887788" cy="82391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lvl1pPr>
              <a:defRPr sz="2200"/>
            </a:lvl1pPr>
            <a:lvl2pPr>
              <a:defRPr sz="2100"/>
            </a:lvl2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7" name="Marcador de fecha 6"/>
          <p:cNvSpPr>
            <a:spLocks noGrp="1"/>
          </p:cNvSpPr>
          <p:nvPr>
            <p:ph type="dt" sz="half" idx="10"/>
          </p:nvPr>
        </p:nvSpPr>
        <p:spPr/>
        <p:txBody>
          <a:bodyPr/>
          <a:lstStyle/>
          <a:p>
            <a:fld id="{7EDC0EA1-1F74-4EF4-A588-D2E988E728C0}" type="datetime1">
              <a:rPr lang="es-ES_tradnl" smtClean="0">
                <a:solidFill>
                  <a:prstClr val="black">
                    <a:tint val="75000"/>
                  </a:prstClr>
                </a:solidFill>
              </a:rPr>
              <a:t>19/07/2018</a:t>
            </a:fld>
            <a:endParaRPr lang="es-ES_tradnl">
              <a:solidFill>
                <a:prstClr val="black">
                  <a:tint val="75000"/>
                </a:prstClr>
              </a:solidFill>
            </a:endParaRPr>
          </a:p>
        </p:txBody>
      </p:sp>
      <p:sp>
        <p:nvSpPr>
          <p:cNvPr id="8" name="Marcador de pie de página 7"/>
          <p:cNvSpPr>
            <a:spLocks noGrp="1"/>
          </p:cNvSpPr>
          <p:nvPr>
            <p:ph type="ftr" sz="quarter" idx="11"/>
          </p:nvPr>
        </p:nvSpPr>
        <p:spPr/>
        <p:txBody>
          <a:bodyPr/>
          <a:lstStyle/>
          <a:p>
            <a:r>
              <a:rPr lang="es-ES" smtClean="0">
                <a:solidFill>
                  <a:prstClr val="black">
                    <a:tint val="75000"/>
                  </a:prstClr>
                </a:solidFill>
              </a:rPr>
              <a:t>"Utilización de la aplicación TurningPoint para la resolución de preguntas de test en seminarios/clase" </a:t>
            </a:r>
            <a:endParaRPr lang="es-ES_tradn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70789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1E6A00A1-70CF-4942-992A-BA57B81C9339}" type="datetime1">
              <a:rPr lang="es-ES_tradnl" smtClean="0">
                <a:solidFill>
                  <a:prstClr val="black">
                    <a:tint val="75000"/>
                  </a:prstClr>
                </a:solidFill>
              </a:rPr>
              <a:t>19/07/2018</a:t>
            </a:fld>
            <a:endParaRPr lang="es-ES_tradnl">
              <a:solidFill>
                <a:prstClr val="black">
                  <a:tint val="75000"/>
                </a:prstClr>
              </a:solidFill>
            </a:endParaRPr>
          </a:p>
        </p:txBody>
      </p:sp>
      <p:sp>
        <p:nvSpPr>
          <p:cNvPr id="4" name="Marcador de pie de página 3"/>
          <p:cNvSpPr>
            <a:spLocks noGrp="1"/>
          </p:cNvSpPr>
          <p:nvPr>
            <p:ph type="ftr" sz="quarter" idx="11"/>
          </p:nvPr>
        </p:nvSpPr>
        <p:spPr/>
        <p:txBody>
          <a:bodyPr/>
          <a:lstStyle/>
          <a:p>
            <a:r>
              <a:rPr lang="es-ES" smtClean="0">
                <a:solidFill>
                  <a:prstClr val="black">
                    <a:tint val="75000"/>
                  </a:prstClr>
                </a:solidFill>
              </a:rPr>
              <a:t>"Utilización de la aplicación TurningPoint para la resolución de preguntas de test en seminarios/clase" </a:t>
            </a:r>
            <a:endParaRPr lang="es-ES_tradn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10074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190E79-EFB8-48E2-B4F1-2BA40C6B699B}" type="datetime1">
              <a:rPr lang="es-ES_tradnl" smtClean="0">
                <a:solidFill>
                  <a:prstClr val="black">
                    <a:tint val="75000"/>
                  </a:prstClr>
                </a:solidFill>
              </a:rPr>
              <a:t>19/07/2018</a:t>
            </a:fld>
            <a:endParaRPr lang="es-ES_tradnl">
              <a:solidFill>
                <a:prstClr val="black">
                  <a:tint val="75000"/>
                </a:prstClr>
              </a:solidFill>
            </a:endParaRPr>
          </a:p>
        </p:txBody>
      </p:sp>
      <p:sp>
        <p:nvSpPr>
          <p:cNvPr id="3" name="Marcador de pie de página 2"/>
          <p:cNvSpPr>
            <a:spLocks noGrp="1"/>
          </p:cNvSpPr>
          <p:nvPr>
            <p:ph type="ftr" sz="quarter" idx="11"/>
          </p:nvPr>
        </p:nvSpPr>
        <p:spPr/>
        <p:txBody>
          <a:bodyPr/>
          <a:lstStyle/>
          <a:p>
            <a:r>
              <a:rPr lang="es-ES" smtClean="0">
                <a:solidFill>
                  <a:prstClr val="black">
                    <a:tint val="75000"/>
                  </a:prstClr>
                </a:solidFill>
              </a:rPr>
              <a:t>"Utilización de la aplicación TurningPoint para la resolución de preguntas de test en seminarios/clase" </a:t>
            </a:r>
            <a:endParaRPr lang="es-ES_tradn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41945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1330036"/>
            <a:ext cx="2949575" cy="727364"/>
          </a:xfrm>
        </p:spPr>
        <p:txBody>
          <a:bodyPr anchor="ctr">
            <a:normAutofit/>
          </a:bodyPr>
          <a:lstStyle>
            <a:lvl1pPr>
              <a:defRPr sz="2200"/>
            </a:lvl1pPr>
          </a:lstStyle>
          <a:p>
            <a:r>
              <a:rPr lang="es-ES_tradnl" dirty="0" smtClean="0"/>
              <a:t>Clic para editar título</a:t>
            </a:r>
            <a:endParaRPr lang="es-ES_tradnl" dirty="0"/>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8E95EB5-1E7A-4EDE-A737-8DA7CBA82CEA}" type="datetime1">
              <a:rPr lang="es-ES_tradnl" smtClean="0">
                <a:solidFill>
                  <a:prstClr val="black">
                    <a:tint val="75000"/>
                  </a:prstClr>
                </a:solidFill>
              </a:rPr>
              <a:t>19/07/2018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r>
              <a:rPr lang="es-ES" smtClean="0">
                <a:solidFill>
                  <a:prstClr val="black">
                    <a:tint val="75000"/>
                  </a:prstClr>
                </a:solidFill>
              </a:rPr>
              <a:t>"Utilización de la aplicación TurningPoint para la resolución de preguntas de test en seminarios/clase" </a:t>
            </a:r>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623309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598918"/>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137558" y="365125"/>
            <a:ext cx="6377792" cy="1325563"/>
          </a:xfrm>
          <a:prstGeom prst="rect">
            <a:avLst/>
          </a:prstGeom>
        </p:spPr>
        <p:txBody>
          <a:bodyPr vert="horz" lIns="91440" tIns="45720" rIns="91440" bIns="45720" rtlCol="0" anchor="ctr">
            <a:normAutofit/>
          </a:bodyPr>
          <a:lstStyle/>
          <a:p>
            <a:r>
              <a:rPr lang="es-ES_tradnl" dirty="0" smtClean="0"/>
              <a:t>Clic para editar título</a:t>
            </a:r>
            <a:endParaRPr lang="es-ES_tradnl" dirty="0"/>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6099F-3F0F-4AA3-961C-93638CE4BF5D}" type="datetime1">
              <a:rPr lang="es-ES_tradnl" smtClean="0">
                <a:solidFill>
                  <a:prstClr val="black">
                    <a:tint val="75000"/>
                  </a:prstClr>
                </a:solidFill>
              </a:rPr>
              <a:t>19/07/2018</a:t>
            </a:fld>
            <a:endParaRPr lang="es-ES_tradnl">
              <a:solidFill>
                <a:prstClr val="black">
                  <a:tint val="75000"/>
                </a:prstClr>
              </a:solidFill>
            </a:endParaRPr>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"Utilización de la aplicación TurningPoint para la resolución de preguntas de test en seminarios/clase" </a:t>
            </a:r>
            <a:endParaRPr lang="es-ES_tradnl">
              <a:solidFill>
                <a:prstClr val="black">
                  <a:tint val="75000"/>
                </a:prstClr>
              </a:solidFill>
            </a:endParaRPr>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475A5-8BD2-E242-96A5-CD8032ACE760}"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082471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ctr" defTabSz="914400" rtl="0" eaLnBrk="1" latinLnBrk="0" hangingPunct="1">
        <a:lnSpc>
          <a:spcPct val="90000"/>
        </a:lnSpc>
        <a:spcBef>
          <a:spcPct val="0"/>
        </a:spcBef>
        <a:buNone/>
        <a:defRPr sz="4000" kern="1200">
          <a:solidFill>
            <a:srgbClr val="5F5F5F"/>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Font typeface="Arial"/>
        <a:buChar char="•"/>
        <a:defRPr sz="2600" kern="1200">
          <a:solidFill>
            <a:srgbClr val="5F5F5F"/>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200" kern="1200">
          <a:solidFill>
            <a:srgbClr val="5F5F5F"/>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F5F5F"/>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rgbClr val="5F5F5F"/>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rgbClr val="5F5F5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0.xml"/><Relationship Id="rId7" Type="http://schemas.openxmlformats.org/officeDocument/2006/relationships/image" Target="../media/image1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2.xml"/><Relationship Id="rId5" Type="http://schemas.openxmlformats.org/officeDocument/2006/relationships/tags" Target="../tags/tag12.xml"/><Relationship Id="rId4"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0.png"/><Relationship Id="rId5" Type="http://schemas.openxmlformats.org/officeDocument/2006/relationships/slideLayout" Target="../slideLayouts/slideLayout12.xml"/><Relationship Id="rId4"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1.png"/><Relationship Id="rId5" Type="http://schemas.openxmlformats.org/officeDocument/2006/relationships/slideLayout" Target="../slideLayouts/slideLayout12.xml"/><Relationship Id="rId4" Type="http://schemas.openxmlformats.org/officeDocument/2006/relationships/tags" Target="../tags/tag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ccount.turningtechnologies.com/account/"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ccount.turningtechnologies.com/account/"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urningtechnologies.com/" TargetMode="Externa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2"/>
          </p:nvPr>
        </p:nvSpPr>
        <p:spPr>
          <a:xfrm>
            <a:off x="5364088" y="4941168"/>
            <a:ext cx="3456384" cy="1656680"/>
          </a:xfrm>
        </p:spPr>
        <p:txBody>
          <a:bodyPr/>
          <a:lstStyle/>
          <a:p>
            <a:r>
              <a:rPr lang="es-AR" altLang="es-ES" sz="2000" dirty="0">
                <a:latin typeface="Calibri" pitchFamily="34" charset="0"/>
              </a:rPr>
              <a:t>María José García Barrado</a:t>
            </a:r>
          </a:p>
          <a:p>
            <a:r>
              <a:rPr lang="es-ES" altLang="es-ES" sz="1600" dirty="0" smtClean="0">
                <a:solidFill>
                  <a:schemeClr val="tx1">
                    <a:lumMod val="50000"/>
                  </a:schemeClr>
                </a:solidFill>
                <a:latin typeface="+mn-lt"/>
              </a:rPr>
              <a:t>GRADO </a:t>
            </a:r>
            <a:r>
              <a:rPr lang="es-ES" altLang="es-ES" sz="1600" dirty="0">
                <a:solidFill>
                  <a:schemeClr val="tx1">
                    <a:lumMod val="50000"/>
                  </a:schemeClr>
                </a:solidFill>
                <a:latin typeface="+mn-lt"/>
              </a:rPr>
              <a:t>DE MEDICINA</a:t>
            </a:r>
          </a:p>
          <a:p>
            <a:r>
              <a:rPr lang="es-ES_tradnl" sz="1600" dirty="0" smtClean="0">
                <a:solidFill>
                  <a:schemeClr val="tx1">
                    <a:lumMod val="50000"/>
                  </a:schemeClr>
                </a:solidFill>
                <a:latin typeface="+mn-lt"/>
              </a:rPr>
              <a:t>FACULTAD DE MEDICINA</a:t>
            </a:r>
          </a:p>
          <a:p>
            <a:r>
              <a:rPr lang="es-ES_tradnl" sz="1600" dirty="0" smtClean="0">
                <a:solidFill>
                  <a:schemeClr val="tx1">
                    <a:lumMod val="50000"/>
                  </a:schemeClr>
                </a:solidFill>
                <a:latin typeface="+mn-lt"/>
              </a:rPr>
              <a:t>UNIVERSIDAD DE SALAMANCA</a:t>
            </a:r>
            <a:endParaRPr lang="es-ES_tradnl" sz="1600" dirty="0">
              <a:solidFill>
                <a:schemeClr val="tx1">
                  <a:lumMod val="50000"/>
                </a:schemeClr>
              </a:solidFill>
              <a:latin typeface="+mn-lt"/>
            </a:endParaRPr>
          </a:p>
        </p:txBody>
      </p:sp>
      <p:sp>
        <p:nvSpPr>
          <p:cNvPr id="9" name="2 Subtítulo"/>
          <p:cNvSpPr txBox="1">
            <a:spLocks/>
          </p:cNvSpPr>
          <p:nvPr/>
        </p:nvSpPr>
        <p:spPr>
          <a:xfrm>
            <a:off x="1478132" y="4869656"/>
            <a:ext cx="6400800" cy="2160587"/>
          </a:xfrm>
          <a:prstGeom prst="rect">
            <a:avLst/>
          </a:prstGeom>
        </p:spPr>
        <p:txBody>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s-ES" altLang="es-ES" dirty="0" smtClean="0">
              <a:solidFill>
                <a:srgbClr val="FFFFFF"/>
              </a:solidFill>
            </a:endParaRPr>
          </a:p>
          <a:p>
            <a:endParaRPr lang="es-ES" altLang="es-ES" dirty="0" smtClean="0">
              <a:solidFill>
                <a:srgbClr val="FFFFFF"/>
              </a:solidFill>
            </a:endParaRPr>
          </a:p>
        </p:txBody>
      </p:sp>
      <p:sp>
        <p:nvSpPr>
          <p:cNvPr id="2" name="1 Rectángulo"/>
          <p:cNvSpPr/>
          <p:nvPr/>
        </p:nvSpPr>
        <p:spPr>
          <a:xfrm>
            <a:off x="827584" y="1700808"/>
            <a:ext cx="7560840" cy="2308324"/>
          </a:xfrm>
          <a:prstGeom prst="rect">
            <a:avLst/>
          </a:prstGeom>
        </p:spPr>
        <p:txBody>
          <a:bodyPr wrap="square">
            <a:spAutoFit/>
          </a:bodyPr>
          <a:lstStyle/>
          <a:p>
            <a:pPr algn="ctr"/>
            <a:r>
              <a:rPr lang="es-ES" sz="36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rPr>
              <a:t>"UTILIZACIÓN DE LA APLICACIÓN TURNINGPOINT PARA LA RESOLUCIÓN DE PREGUNTAS DE TEST EN SEMINARIOS/CLASE" </a:t>
            </a:r>
            <a:endParaRPr lang="en-US" sz="36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2446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3" name="2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10</a:t>
            </a:fld>
            <a:endParaRPr lang="es-ES_tradnl">
              <a:solidFill>
                <a:prstClr val="black">
                  <a:tint val="75000"/>
                </a:prstClr>
              </a:solidFill>
            </a:endParaRPr>
          </a:p>
        </p:txBody>
      </p:sp>
      <p:sp>
        <p:nvSpPr>
          <p:cNvPr id="4" name="3 Rectángulo"/>
          <p:cNvSpPr/>
          <p:nvPr/>
        </p:nvSpPr>
        <p:spPr>
          <a:xfrm>
            <a:off x="2068697" y="3356992"/>
            <a:ext cx="6319727" cy="2031325"/>
          </a:xfrm>
          <a:prstGeom prst="rect">
            <a:avLst/>
          </a:prstGeom>
        </p:spPr>
        <p:txBody>
          <a:bodyPr wrap="square">
            <a:spAutoFit/>
          </a:bodyPr>
          <a:lstStyle/>
          <a:p>
            <a:pPr marL="285750" indent="-285750">
              <a:buFont typeface="Wingdings" panose="05000000000000000000" pitchFamily="2" charset="2"/>
              <a:buChar char="Ø"/>
            </a:pPr>
            <a:r>
              <a:rPr lang="es-ES" dirty="0" smtClean="0"/>
              <a:t>Formación </a:t>
            </a:r>
            <a:r>
              <a:rPr lang="es-ES" dirty="0"/>
              <a:t>de los alumnos en el funcionamiento de la aplicación y  </a:t>
            </a:r>
            <a:r>
              <a:rPr lang="es-ES" dirty="0" smtClean="0"/>
              <a:t>dinámica </a:t>
            </a:r>
            <a:r>
              <a:rPr lang="es-ES" dirty="0"/>
              <a:t>de su </a:t>
            </a:r>
            <a:r>
              <a:rPr lang="es-ES" dirty="0" smtClean="0"/>
              <a:t>uso.</a:t>
            </a:r>
          </a:p>
          <a:p>
            <a:pPr marL="285750" indent="-285750">
              <a:buFont typeface="Wingdings" panose="05000000000000000000" pitchFamily="2" charset="2"/>
              <a:buChar char="Ø"/>
            </a:pPr>
            <a:r>
              <a:rPr lang="es-ES" dirty="0" smtClean="0"/>
              <a:t>Después </a:t>
            </a:r>
            <a:r>
              <a:rPr lang="es-ES" dirty="0"/>
              <a:t>de cada bloque temático de la asignatura, se planteaban cuestiones relacionadas con la Farmacología</a:t>
            </a:r>
            <a:r>
              <a:rPr lang="es-ES" dirty="0" smtClean="0"/>
              <a:t>.  </a:t>
            </a:r>
          </a:p>
          <a:p>
            <a:pPr marL="285750" indent="-285750">
              <a:buFont typeface="Wingdings" panose="05000000000000000000" pitchFamily="2" charset="2"/>
              <a:buChar char="Ø"/>
            </a:pPr>
            <a:r>
              <a:rPr lang="es-ES" dirty="0" smtClean="0"/>
              <a:t>Cada </a:t>
            </a:r>
            <a:r>
              <a:rPr lang="es-ES" dirty="0"/>
              <a:t>sesión de </a:t>
            </a:r>
            <a:r>
              <a:rPr lang="es-ES" dirty="0" err="1"/>
              <a:t>TurningPoint</a:t>
            </a:r>
            <a:r>
              <a:rPr lang="es-ES" dirty="0"/>
              <a:t> planteaba entre 15-25 </a:t>
            </a:r>
            <a:r>
              <a:rPr lang="es-ES" dirty="0" smtClean="0"/>
              <a:t>cuestiones.</a:t>
            </a:r>
          </a:p>
          <a:p>
            <a:pPr marL="285750" indent="-285750">
              <a:buFont typeface="Wingdings" panose="05000000000000000000" pitchFamily="2" charset="2"/>
              <a:buChar char="Ø"/>
            </a:pPr>
            <a:r>
              <a:rPr lang="es-ES" dirty="0" smtClean="0"/>
              <a:t>Una vez obtenida la respuesta se planteaba </a:t>
            </a:r>
            <a:r>
              <a:rPr lang="es-ES" dirty="0"/>
              <a:t>el </a:t>
            </a:r>
            <a:r>
              <a:rPr lang="es-ES" dirty="0" smtClean="0"/>
              <a:t>debate </a:t>
            </a:r>
            <a:r>
              <a:rPr lang="es-ES" dirty="0"/>
              <a:t>sobre cada una de las posibles respuestas emitidas. </a:t>
            </a:r>
            <a:endParaRPr lang="es-ES_tradnl" dirty="0"/>
          </a:p>
        </p:txBody>
      </p:sp>
      <p:sp>
        <p:nvSpPr>
          <p:cNvPr id="5" name="4 Rectángulo"/>
          <p:cNvSpPr/>
          <p:nvPr/>
        </p:nvSpPr>
        <p:spPr>
          <a:xfrm>
            <a:off x="1691680" y="548680"/>
            <a:ext cx="6336704"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solidFill>
                  <a:srgbClr val="C00000"/>
                </a:solidFill>
              </a:rPr>
              <a:t>Desarrollo de actividades</a:t>
            </a:r>
            <a:endParaRPr lang="es-ES_tradnl" sz="2800" b="1" dirty="0">
              <a:ln w="11430"/>
              <a:solidFill>
                <a:srgbClr val="C00000"/>
              </a:solidFill>
            </a:endParaRPr>
          </a:p>
        </p:txBody>
      </p:sp>
      <p:sp>
        <p:nvSpPr>
          <p:cNvPr id="6" name="5 CuadroTexto"/>
          <p:cNvSpPr txBox="1"/>
          <p:nvPr/>
        </p:nvSpPr>
        <p:spPr>
          <a:xfrm>
            <a:off x="611560" y="2046039"/>
            <a:ext cx="1202380"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_tradnl" sz="2400" b="1" dirty="0" smtClean="0">
                <a:ln w="11430"/>
                <a:solidFill>
                  <a:srgbClr val="C00000"/>
                </a:solidFill>
                <a:effectLst>
                  <a:outerShdw blurRad="50800" dist="39000" dir="5460000" algn="tl">
                    <a:srgbClr val="000000">
                      <a:alpha val="38000"/>
                    </a:srgbClr>
                  </a:outerShdw>
                </a:effectLst>
              </a:rPr>
              <a:t>ETAPA 1</a:t>
            </a:r>
            <a:endParaRPr lang="es-ES_tradnl" sz="2400" b="1" dirty="0">
              <a:ln w="11430"/>
              <a:solidFill>
                <a:srgbClr val="C00000"/>
              </a:solidFill>
              <a:effectLst>
                <a:outerShdw blurRad="50800" dist="39000" dir="5460000" algn="tl">
                  <a:srgbClr val="000000">
                    <a:alpha val="38000"/>
                  </a:srgbClr>
                </a:outerShdw>
              </a:effectLst>
            </a:endParaRPr>
          </a:p>
        </p:txBody>
      </p:sp>
      <p:sp>
        <p:nvSpPr>
          <p:cNvPr id="8" name="7 Rectángulo"/>
          <p:cNvSpPr/>
          <p:nvPr/>
        </p:nvSpPr>
        <p:spPr>
          <a:xfrm>
            <a:off x="2051720" y="1380401"/>
            <a:ext cx="6102424" cy="1754326"/>
          </a:xfrm>
          <a:prstGeom prst="rect">
            <a:avLst/>
          </a:prstGeom>
        </p:spPr>
        <p:txBody>
          <a:bodyPr wrap="square">
            <a:spAutoFit/>
          </a:bodyPr>
          <a:lstStyle/>
          <a:p>
            <a:pPr marL="285750" indent="-285750">
              <a:buFont typeface="Wingdings" panose="05000000000000000000" pitchFamily="2" charset="2"/>
              <a:buChar char="Ø"/>
            </a:pPr>
            <a:r>
              <a:rPr lang="es-ES" dirty="0"/>
              <a:t>Fase de </a:t>
            </a:r>
            <a:r>
              <a:rPr lang="es-ES" dirty="0" smtClean="0"/>
              <a:t>creación </a:t>
            </a:r>
            <a:r>
              <a:rPr lang="es-ES" dirty="0"/>
              <a:t>de </a:t>
            </a:r>
            <a:r>
              <a:rPr lang="es-ES" dirty="0" smtClean="0"/>
              <a:t>contenidos en </a:t>
            </a:r>
            <a:r>
              <a:rPr lang="es-ES" dirty="0"/>
              <a:t>la </a:t>
            </a:r>
            <a:r>
              <a:rPr lang="es-ES" dirty="0" smtClean="0"/>
              <a:t>aplicación </a:t>
            </a:r>
            <a:r>
              <a:rPr lang="es-ES" dirty="0" err="1" smtClean="0"/>
              <a:t>TurningPoint</a:t>
            </a:r>
            <a:endParaRPr lang="es-ES" dirty="0" smtClean="0"/>
          </a:p>
          <a:p>
            <a:pPr marL="285750" indent="-285750">
              <a:buFont typeface="Wingdings" panose="05000000000000000000" pitchFamily="2" charset="2"/>
              <a:buChar char="Ø"/>
            </a:pPr>
            <a:r>
              <a:rPr lang="es-ES" dirty="0" smtClean="0"/>
              <a:t>Desarrollo de  </a:t>
            </a:r>
            <a:r>
              <a:rPr lang="es-ES" dirty="0"/>
              <a:t>juegos de preguntas de distintos niveles de </a:t>
            </a:r>
            <a:r>
              <a:rPr lang="es-ES" dirty="0" smtClean="0"/>
              <a:t>dificultad. </a:t>
            </a:r>
          </a:p>
          <a:p>
            <a:pPr marL="285750" indent="-285750">
              <a:buFont typeface="Wingdings" panose="05000000000000000000" pitchFamily="2" charset="2"/>
              <a:buChar char="Ø"/>
            </a:pPr>
            <a:r>
              <a:rPr lang="es-ES" dirty="0" smtClean="0"/>
              <a:t>Las </a:t>
            </a:r>
            <a:r>
              <a:rPr lang="es-ES" dirty="0"/>
              <a:t>preguntas </a:t>
            </a:r>
            <a:r>
              <a:rPr lang="es-ES" dirty="0" smtClean="0"/>
              <a:t>pueden proceder de </a:t>
            </a:r>
            <a:r>
              <a:rPr lang="es-ES" dirty="0"/>
              <a:t>diferentes </a:t>
            </a:r>
            <a:r>
              <a:rPr lang="es-ES" dirty="0" smtClean="0"/>
              <a:t>fuentes. En nuestro caso de </a:t>
            </a:r>
            <a:r>
              <a:rPr lang="es-ES" dirty="0"/>
              <a:t>proyecto de innovación docente USAL Nº ID2012/063 </a:t>
            </a:r>
            <a:endParaRPr lang="es-ES_tradnl" dirty="0"/>
          </a:p>
        </p:txBody>
      </p:sp>
      <p:sp>
        <p:nvSpPr>
          <p:cNvPr id="9" name="8 Abrir llave"/>
          <p:cNvSpPr/>
          <p:nvPr/>
        </p:nvSpPr>
        <p:spPr>
          <a:xfrm>
            <a:off x="1864184" y="1340768"/>
            <a:ext cx="331552" cy="1872208"/>
          </a:xfrm>
          <a:prstGeom prst="leftBrace">
            <a:avLst>
              <a:gd name="adj1" fmla="val 0"/>
              <a:gd name="adj2" fmla="val 50000"/>
            </a:avLst>
          </a:prstGeom>
          <a:ln w="381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0" name="9 CuadroTexto"/>
          <p:cNvSpPr txBox="1"/>
          <p:nvPr/>
        </p:nvSpPr>
        <p:spPr>
          <a:xfrm>
            <a:off x="676466" y="4141820"/>
            <a:ext cx="1202380"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_tradnl" sz="2400" b="1" dirty="0" smtClean="0">
                <a:ln w="11430"/>
                <a:solidFill>
                  <a:srgbClr val="C00000"/>
                </a:solidFill>
                <a:effectLst>
                  <a:outerShdw blurRad="50800" dist="39000" dir="5460000" algn="tl">
                    <a:srgbClr val="000000">
                      <a:alpha val="38000"/>
                    </a:srgbClr>
                  </a:outerShdw>
                </a:effectLst>
              </a:rPr>
              <a:t>ETAPA 2</a:t>
            </a:r>
            <a:endParaRPr lang="es-ES_tradnl" sz="2400" b="1" dirty="0">
              <a:ln w="11430"/>
              <a:solidFill>
                <a:srgbClr val="C00000"/>
              </a:solidFill>
              <a:effectLst>
                <a:outerShdw blurRad="50800" dist="39000" dir="5460000" algn="tl">
                  <a:srgbClr val="000000">
                    <a:alpha val="38000"/>
                  </a:srgbClr>
                </a:outerShdw>
              </a:effectLst>
            </a:endParaRPr>
          </a:p>
        </p:txBody>
      </p:sp>
      <p:sp>
        <p:nvSpPr>
          <p:cNvPr id="11" name="10 Abrir llave"/>
          <p:cNvSpPr/>
          <p:nvPr/>
        </p:nvSpPr>
        <p:spPr>
          <a:xfrm>
            <a:off x="1864184" y="3356991"/>
            <a:ext cx="331552" cy="2031325"/>
          </a:xfrm>
          <a:prstGeom prst="leftBrace">
            <a:avLst>
              <a:gd name="adj1" fmla="val 0"/>
              <a:gd name="adj2" fmla="val 50000"/>
            </a:avLst>
          </a:prstGeom>
          <a:ln w="381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Tree>
    <p:extLst>
      <p:ext uri="{BB962C8B-B14F-4D97-AF65-F5344CB8AC3E}">
        <p14:creationId xmlns:p14="http://schemas.microsoft.com/office/powerpoint/2010/main" val="2430301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835696" y="476672"/>
            <a:ext cx="6535638" cy="1325563"/>
          </a:xfrm>
        </p:spPr>
        <p:txBody>
          <a:bodyPr>
            <a:normAutofit/>
          </a:bodyPr>
          <a:lstStyle/>
          <a:p>
            <a:r>
              <a:rPr lang="es-ES_tradnl" sz="3600" b="1" dirty="0" smtClean="0">
                <a:solidFill>
                  <a:srgbClr val="C00000"/>
                </a:solidFill>
                <a:latin typeface="+mn-lt"/>
              </a:rPr>
              <a:t>La adición de ácido </a:t>
            </a:r>
            <a:r>
              <a:rPr lang="es-ES_tradnl" sz="3600" b="1" dirty="0" err="1" smtClean="0">
                <a:solidFill>
                  <a:srgbClr val="C00000"/>
                </a:solidFill>
                <a:latin typeface="+mn-lt"/>
              </a:rPr>
              <a:t>glucurónido</a:t>
            </a:r>
            <a:r>
              <a:rPr lang="es-ES_tradnl" sz="3600" b="1" dirty="0" smtClean="0">
                <a:solidFill>
                  <a:srgbClr val="C00000"/>
                </a:solidFill>
                <a:latin typeface="+mn-lt"/>
              </a:rPr>
              <a:t>  a un fármaco:</a:t>
            </a:r>
            <a:endParaRPr lang="es-ES_tradnl" sz="3600" b="1" dirty="0">
              <a:solidFill>
                <a:srgbClr val="C00000"/>
              </a:solidFill>
              <a:latin typeface="+mn-lt"/>
            </a:endParaRPr>
          </a:p>
        </p:txBody>
      </p:sp>
      <p:sp>
        <p:nvSpPr>
          <p:cNvPr id="3" name="TPAnswers"/>
          <p:cNvSpPr>
            <a:spLocks noGrp="1"/>
          </p:cNvSpPr>
          <p:nvPr>
            <p:ph type="body" idx="1"/>
            <p:custDataLst>
              <p:tags r:id="rId2"/>
            </p:custDataLst>
          </p:nvPr>
        </p:nvSpPr>
        <p:spPr>
          <a:xfrm>
            <a:off x="1115616" y="1772816"/>
            <a:ext cx="6851104" cy="4525963"/>
          </a:xfrm>
        </p:spPr>
        <p:txBody>
          <a:bodyPr/>
          <a:lstStyle/>
          <a:p>
            <a:pPr marL="514350" indent="-514350">
              <a:buFont typeface="Arial" charset="0"/>
              <a:buAutoNum type="alphaUcPeriod"/>
            </a:pPr>
            <a:r>
              <a:rPr lang="es-ES_tradnl" sz="2800" dirty="0" smtClean="0">
                <a:solidFill>
                  <a:schemeClr val="tx1"/>
                </a:solidFill>
              </a:rPr>
              <a:t>Disminuye su </a:t>
            </a:r>
            <a:r>
              <a:rPr lang="es-ES_tradnl" sz="2800" dirty="0" err="1" smtClean="0">
                <a:solidFill>
                  <a:schemeClr val="tx1"/>
                </a:solidFill>
              </a:rPr>
              <a:t>hidrosolubilidad</a:t>
            </a:r>
            <a:endParaRPr lang="es-ES_tradnl" sz="2800" dirty="0" smtClean="0">
              <a:solidFill>
                <a:schemeClr val="tx1"/>
              </a:solidFill>
            </a:endParaRPr>
          </a:p>
          <a:p>
            <a:pPr marL="514350" indent="-514350">
              <a:buFont typeface="Arial" charset="0"/>
              <a:buAutoNum type="alphaUcPeriod"/>
            </a:pPr>
            <a:r>
              <a:rPr lang="es-ES_tradnl" sz="2800" dirty="0" smtClean="0">
                <a:solidFill>
                  <a:schemeClr val="tx1"/>
                </a:solidFill>
              </a:rPr>
              <a:t>Habitualmente provoca la inactivación del fármaco</a:t>
            </a:r>
          </a:p>
          <a:p>
            <a:pPr marL="514350" indent="-514350">
              <a:buFont typeface="Arial" charset="0"/>
              <a:buAutoNum type="alphaUcPeriod"/>
            </a:pPr>
            <a:r>
              <a:rPr lang="es-ES_tradnl" sz="2800" dirty="0" smtClean="0">
                <a:solidFill>
                  <a:schemeClr val="tx1"/>
                </a:solidFill>
              </a:rPr>
              <a:t>En un ejemplo de </a:t>
            </a:r>
            <a:r>
              <a:rPr lang="es-ES_tradnl" sz="2800" dirty="0" err="1" smtClean="0">
                <a:solidFill>
                  <a:schemeClr val="tx1"/>
                </a:solidFill>
              </a:rPr>
              <a:t>reaccion</a:t>
            </a:r>
            <a:r>
              <a:rPr lang="es-ES_tradnl" sz="2800" dirty="0" smtClean="0">
                <a:solidFill>
                  <a:schemeClr val="tx1"/>
                </a:solidFill>
              </a:rPr>
              <a:t> en fase I</a:t>
            </a:r>
          </a:p>
          <a:p>
            <a:pPr marL="514350" indent="-514350">
              <a:buFont typeface="Arial" charset="0"/>
              <a:buAutoNum type="alphaUcPeriod"/>
            </a:pPr>
            <a:r>
              <a:rPr lang="es-ES_tradnl" sz="2800" dirty="0" smtClean="0">
                <a:solidFill>
                  <a:schemeClr val="tx1"/>
                </a:solidFill>
              </a:rPr>
              <a:t>Ocurre al mismo ritmo en el adulto y el </a:t>
            </a:r>
            <a:r>
              <a:rPr lang="es-ES_tradnl" sz="2800" dirty="0" err="1" smtClean="0">
                <a:solidFill>
                  <a:schemeClr val="tx1"/>
                </a:solidFill>
              </a:rPr>
              <a:t>recien</a:t>
            </a:r>
            <a:r>
              <a:rPr lang="es-ES_tradnl" sz="2800" dirty="0" smtClean="0">
                <a:solidFill>
                  <a:schemeClr val="tx1"/>
                </a:solidFill>
              </a:rPr>
              <a:t> nacido</a:t>
            </a:r>
          </a:p>
          <a:p>
            <a:pPr marL="514350" indent="-514350">
              <a:buFont typeface="Arial" charset="0"/>
              <a:buAutoNum type="alphaUcPeriod"/>
            </a:pPr>
            <a:r>
              <a:rPr lang="es-ES_tradnl" sz="2800" dirty="0" smtClean="0">
                <a:solidFill>
                  <a:schemeClr val="tx1"/>
                </a:solidFill>
              </a:rPr>
              <a:t>Involucra al citocromo P450</a:t>
            </a:r>
            <a:endParaRPr lang="es-ES_tradnl" sz="2800" dirty="0">
              <a:solidFill>
                <a:schemeClr val="tx1"/>
              </a:solidFill>
            </a:endParaRPr>
          </a:p>
        </p:txBody>
      </p:sp>
      <p:sp>
        <p:nvSpPr>
          <p:cNvPr id="4" name="3 Marcador de número de diapositiva"/>
          <p:cNvSpPr>
            <a:spLocks noGrp="1"/>
          </p:cNvSpPr>
          <p:nvPr>
            <p:ph type="sldNum" sz="quarter" idx="12"/>
          </p:nvPr>
        </p:nvSpPr>
        <p:spPr/>
        <p:txBody>
          <a:bodyPr/>
          <a:lstStyle/>
          <a:p>
            <a:pPr>
              <a:defRPr/>
            </a:pPr>
            <a:fld id="{296A1081-32A1-481C-BFAA-E52AB3667574}" type="slidenum">
              <a:rPr lang="es-ES_tradnl" smtClean="0"/>
              <a:pPr>
                <a:defRPr/>
              </a:pPr>
              <a:t>11</a:t>
            </a:fld>
            <a:endParaRPr lang="es-ES_tradnl" dirty="0"/>
          </a:p>
        </p:txBody>
      </p:sp>
      <p:sp>
        <p:nvSpPr>
          <p:cNvPr id="5" name="4 Marcador de pie de página"/>
          <p:cNvSpPr>
            <a:spLocks noGrp="1"/>
          </p:cNvSpPr>
          <p:nvPr>
            <p:ph type="ftr" sz="quarter" idx="11"/>
          </p:nvPr>
        </p:nvSpPr>
        <p:spPr/>
        <p:txBody>
          <a:bodyPr/>
          <a:lstStyle/>
          <a:p>
            <a:pPr>
              <a:defRPr/>
            </a:pPr>
            <a:r>
              <a:rPr lang="es-ES" sz="1000" dirty="0" smtClean="0"/>
              <a:t>"Utilización de la aplicación </a:t>
            </a:r>
            <a:r>
              <a:rPr lang="es-ES" sz="1000" dirty="0" err="1" smtClean="0"/>
              <a:t>TurningPoint</a:t>
            </a:r>
            <a:r>
              <a:rPr lang="es-ES" sz="1000" dirty="0" smtClean="0"/>
              <a:t> para la resolución de preguntas de test en seminarios/clase" </a:t>
            </a:r>
            <a:endParaRPr lang="es-ES_tradnl" sz="1000" dirty="0"/>
          </a:p>
        </p:txBody>
      </p:sp>
      <p:sp>
        <p:nvSpPr>
          <p:cNvPr id="7" name="TPPolling" title="Forma de Encuesta"/>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CuadroTexto"/>
          <p:cNvSpPr txBox="1"/>
          <p:nvPr/>
        </p:nvSpPr>
        <p:spPr>
          <a:xfrm>
            <a:off x="2627784" y="116632"/>
            <a:ext cx="5099281"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_tradnl" sz="2400" b="1" dirty="0" smtClean="0">
                <a:ln w="11430"/>
                <a:solidFill>
                  <a:srgbClr val="C00000"/>
                </a:solidFill>
                <a:effectLst>
                  <a:outerShdw blurRad="50800" dist="39000" dir="5460000" algn="tl">
                    <a:srgbClr val="000000">
                      <a:alpha val="38000"/>
                    </a:srgbClr>
                  </a:outerShdw>
                </a:effectLst>
              </a:rPr>
              <a:t>ETAPA 1:  CREACCION DE CONTENIDOS</a:t>
            </a:r>
            <a:endParaRPr lang="es-ES_tradnl" sz="2400" b="1" dirty="0">
              <a:ln w="11430"/>
              <a:solidFill>
                <a:srgbClr val="C00000"/>
              </a:solidFill>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val="127523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a:xfrm>
            <a:off x="3028950" y="6309320"/>
            <a:ext cx="3086100" cy="365125"/>
          </a:xfrm>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3" name="2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12</a:t>
            </a:fld>
            <a:endParaRPr lang="es-ES_tradnl">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 y="1124744"/>
            <a:ext cx="9217023"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139952" y="260648"/>
            <a:ext cx="1202380"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_tradnl" sz="2400" b="1" dirty="0" smtClean="0">
                <a:ln w="11430"/>
                <a:solidFill>
                  <a:srgbClr val="C00000"/>
                </a:solidFill>
                <a:effectLst>
                  <a:outerShdw blurRad="50800" dist="39000" dir="5460000" algn="tl">
                    <a:srgbClr val="000000">
                      <a:alpha val="38000"/>
                    </a:srgbClr>
                  </a:outerShdw>
                </a:effectLst>
              </a:rPr>
              <a:t>ETAPA 1</a:t>
            </a:r>
            <a:endParaRPr lang="es-ES_tradnl" sz="2400" b="1" dirty="0">
              <a:ln w="11430"/>
              <a:solidFill>
                <a:srgbClr val="C00000"/>
              </a:solidFill>
              <a:effectLst>
                <a:outerShdw blurRad="50800" dist="39000" dir="5460000" algn="tl">
                  <a:srgbClr val="000000">
                    <a:alpha val="38000"/>
                  </a:srgbClr>
                </a:outerShdw>
              </a:effectLst>
            </a:endParaRPr>
          </a:p>
        </p:txBody>
      </p:sp>
      <p:grpSp>
        <p:nvGrpSpPr>
          <p:cNvPr id="8" name="7 Grupo"/>
          <p:cNvGrpSpPr/>
          <p:nvPr/>
        </p:nvGrpSpPr>
        <p:grpSpPr>
          <a:xfrm>
            <a:off x="2915816" y="836712"/>
            <a:ext cx="936104" cy="792088"/>
            <a:chOff x="2915816" y="836712"/>
            <a:chExt cx="936104" cy="792088"/>
          </a:xfrm>
        </p:grpSpPr>
        <p:sp>
          <p:nvSpPr>
            <p:cNvPr id="4" name="3 Elipse"/>
            <p:cNvSpPr/>
            <p:nvPr/>
          </p:nvSpPr>
          <p:spPr>
            <a:xfrm>
              <a:off x="3419872" y="908720"/>
              <a:ext cx="432048" cy="7200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noFill/>
              </a:endParaRPr>
            </a:p>
          </p:txBody>
        </p:sp>
        <p:cxnSp>
          <p:nvCxnSpPr>
            <p:cNvPr id="7" name="6 Conector recto de flecha"/>
            <p:cNvCxnSpPr/>
            <p:nvPr/>
          </p:nvCxnSpPr>
          <p:spPr>
            <a:xfrm>
              <a:off x="2915816" y="836712"/>
              <a:ext cx="504056" cy="2880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925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z="1050" dirty="0" smtClean="0">
                <a:solidFill>
                  <a:prstClr val="black">
                    <a:tint val="75000"/>
                  </a:prstClr>
                </a:solidFill>
              </a:rPr>
              <a:t>"Utilización de la aplicación </a:t>
            </a:r>
            <a:r>
              <a:rPr lang="es-ES" sz="1050" dirty="0" err="1" smtClean="0">
                <a:solidFill>
                  <a:prstClr val="black">
                    <a:tint val="75000"/>
                  </a:prstClr>
                </a:solidFill>
              </a:rPr>
              <a:t>TurningPoint</a:t>
            </a:r>
            <a:r>
              <a:rPr lang="es-ES" sz="1050" dirty="0" smtClean="0">
                <a:solidFill>
                  <a:prstClr val="black">
                    <a:tint val="75000"/>
                  </a:prstClr>
                </a:solidFill>
              </a:rPr>
              <a:t> para la resolución de preguntas de test en seminarios/clase" </a:t>
            </a:r>
            <a:endParaRPr lang="es-ES_tradnl" sz="1050" dirty="0">
              <a:solidFill>
                <a:prstClr val="black">
                  <a:tint val="75000"/>
                </a:prstClr>
              </a:solidFill>
            </a:endParaRPr>
          </a:p>
        </p:txBody>
      </p:sp>
      <p:sp>
        <p:nvSpPr>
          <p:cNvPr id="3" name="2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13</a:t>
            </a:fld>
            <a:endParaRPr lang="es-ES_tradnl">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2" y="1232938"/>
            <a:ext cx="8976997" cy="504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779912" y="548680"/>
            <a:ext cx="1202380"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_tradnl" sz="2400" b="1" dirty="0" smtClean="0">
                <a:ln w="11430"/>
                <a:solidFill>
                  <a:srgbClr val="C00000"/>
                </a:solidFill>
                <a:effectLst>
                  <a:outerShdw blurRad="50800" dist="39000" dir="5460000" algn="tl">
                    <a:srgbClr val="000000">
                      <a:alpha val="38000"/>
                    </a:srgbClr>
                  </a:outerShdw>
                </a:effectLst>
              </a:rPr>
              <a:t>ETAPA 1</a:t>
            </a:r>
            <a:endParaRPr lang="es-ES_tradnl" sz="2400"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58114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14</a:t>
            </a:fld>
            <a:endParaRPr lang="es-ES_tradnl">
              <a:solidFill>
                <a:prstClr val="black">
                  <a:tint val="75000"/>
                </a:prstClr>
              </a:solidFill>
            </a:endParaRPr>
          </a:p>
        </p:txBody>
      </p:sp>
      <p:pic>
        <p:nvPicPr>
          <p:cNvPr id="1028" name="Picture 4" descr="Multiple Choice Results - Andro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620688"/>
            <a:ext cx="3077949" cy="5263864"/>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032" name="Picture 8" descr="nu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620688"/>
            <a:ext cx="3077950" cy="526386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995936" y="149629"/>
            <a:ext cx="1202380"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_tradnl" sz="2400" b="1" dirty="0" smtClean="0">
                <a:ln w="11430"/>
                <a:solidFill>
                  <a:srgbClr val="C00000"/>
                </a:solidFill>
                <a:effectLst>
                  <a:outerShdw blurRad="50800" dist="39000" dir="5460000" algn="tl">
                    <a:srgbClr val="000000">
                      <a:alpha val="38000"/>
                    </a:srgbClr>
                  </a:outerShdw>
                </a:effectLst>
              </a:rPr>
              <a:t>ETAPA 2</a:t>
            </a:r>
            <a:endParaRPr lang="es-ES_tradnl" sz="2400" b="1" dirty="0">
              <a:ln w="11430"/>
              <a:solidFill>
                <a:srgbClr val="C00000"/>
              </a:solidFill>
              <a:effectLst>
                <a:outerShdw blurRad="50800" dist="39000" dir="5460000" algn="tl">
                  <a:srgbClr val="000000">
                    <a:alpha val="38000"/>
                  </a:srgbClr>
                </a:outerShdw>
              </a:effectLst>
            </a:endParaRPr>
          </a:p>
        </p:txBody>
      </p:sp>
      <p:grpSp>
        <p:nvGrpSpPr>
          <p:cNvPr id="9" name="8 Grupo"/>
          <p:cNvGrpSpPr/>
          <p:nvPr/>
        </p:nvGrpSpPr>
        <p:grpSpPr>
          <a:xfrm>
            <a:off x="251520" y="4797152"/>
            <a:ext cx="1800200" cy="1593468"/>
            <a:chOff x="251520" y="4797152"/>
            <a:chExt cx="1800200" cy="1593468"/>
          </a:xfrm>
        </p:grpSpPr>
        <p:sp>
          <p:nvSpPr>
            <p:cNvPr id="2" name="1 CuadroTexto"/>
            <p:cNvSpPr txBox="1"/>
            <p:nvPr/>
          </p:nvSpPr>
          <p:spPr>
            <a:xfrm>
              <a:off x="251520" y="6021288"/>
              <a:ext cx="1800200" cy="369332"/>
            </a:xfrm>
            <a:prstGeom prst="rect">
              <a:avLst/>
            </a:prstGeom>
            <a:noFill/>
          </p:spPr>
          <p:txBody>
            <a:bodyPr wrap="square" rtlCol="0">
              <a:spAutoFit/>
            </a:bodyPr>
            <a:lstStyle/>
            <a:p>
              <a:r>
                <a:rPr lang="es-ES_tradnl" dirty="0" smtClean="0"/>
                <a:t>Sesión abiert</a:t>
              </a:r>
              <a:r>
                <a:rPr lang="es-ES_tradnl" dirty="0"/>
                <a:t>a</a:t>
              </a:r>
            </a:p>
          </p:txBody>
        </p:sp>
        <p:cxnSp>
          <p:nvCxnSpPr>
            <p:cNvPr id="7" name="6 Conector recto de flecha"/>
            <p:cNvCxnSpPr/>
            <p:nvPr/>
          </p:nvCxnSpPr>
          <p:spPr>
            <a:xfrm flipV="1">
              <a:off x="827584" y="4797152"/>
              <a:ext cx="792088" cy="12241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3" name="12 Grupo"/>
          <p:cNvGrpSpPr/>
          <p:nvPr/>
        </p:nvGrpSpPr>
        <p:grpSpPr>
          <a:xfrm>
            <a:off x="6228184" y="5616748"/>
            <a:ext cx="1800200" cy="764580"/>
            <a:chOff x="6228184" y="5616748"/>
            <a:chExt cx="1800200" cy="764580"/>
          </a:xfrm>
        </p:grpSpPr>
        <p:sp>
          <p:nvSpPr>
            <p:cNvPr id="8" name="7 CuadroTexto"/>
            <p:cNvSpPr txBox="1"/>
            <p:nvPr/>
          </p:nvSpPr>
          <p:spPr>
            <a:xfrm>
              <a:off x="6228184" y="6011996"/>
              <a:ext cx="1800200" cy="369332"/>
            </a:xfrm>
            <a:prstGeom prst="rect">
              <a:avLst/>
            </a:prstGeom>
            <a:noFill/>
          </p:spPr>
          <p:txBody>
            <a:bodyPr wrap="square" rtlCol="0">
              <a:spAutoFit/>
            </a:bodyPr>
            <a:lstStyle/>
            <a:p>
              <a:r>
                <a:rPr lang="es-ES_tradnl" dirty="0" smtClean="0"/>
                <a:t>Sesión cerrada</a:t>
              </a:r>
              <a:endParaRPr lang="es-ES_tradnl" dirty="0"/>
            </a:p>
          </p:txBody>
        </p:sp>
        <p:cxnSp>
          <p:nvCxnSpPr>
            <p:cNvPr id="12" name="11 Conector recto de flecha"/>
            <p:cNvCxnSpPr/>
            <p:nvPr/>
          </p:nvCxnSpPr>
          <p:spPr>
            <a:xfrm flipH="1" flipV="1">
              <a:off x="7128284" y="5616748"/>
              <a:ext cx="54006" cy="4045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256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15</a:t>
            </a:fld>
            <a:endParaRPr lang="es-ES_tradnl">
              <a:solidFill>
                <a:prstClr val="black">
                  <a:tint val="75000"/>
                </a:prstClr>
              </a:solidFill>
            </a:endParaRPr>
          </a:p>
        </p:txBody>
      </p:sp>
      <p:pic>
        <p:nvPicPr>
          <p:cNvPr id="1026" name="Picture 2" descr="C:\Users\usuario\SkyDrive\Nueva carpeta\Proyecto-USAL\Música\Imágenes\Capturas de pantalla\2018-07-11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77788"/>
            <a:ext cx="8784976"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139952" y="260648"/>
            <a:ext cx="1202380"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_tradnl" sz="2400" b="1" dirty="0" smtClean="0">
                <a:ln w="11430"/>
                <a:solidFill>
                  <a:srgbClr val="C00000"/>
                </a:solidFill>
                <a:effectLst>
                  <a:outerShdw blurRad="50800" dist="39000" dir="5460000" algn="tl">
                    <a:srgbClr val="000000">
                      <a:alpha val="38000"/>
                    </a:srgbClr>
                  </a:outerShdw>
                </a:effectLst>
              </a:rPr>
              <a:t>ETAPA 1</a:t>
            </a:r>
            <a:endParaRPr lang="es-ES_tradnl" sz="2400" b="1" dirty="0">
              <a:ln w="11430"/>
              <a:solidFill>
                <a:srgbClr val="C00000"/>
              </a:solidFill>
              <a:effectLst>
                <a:outerShdw blurRad="50800" dist="39000" dir="5460000" algn="tl">
                  <a:srgbClr val="000000">
                    <a:alpha val="38000"/>
                  </a:srgbClr>
                </a:outerShdw>
              </a:effectLst>
            </a:endParaRPr>
          </a:p>
        </p:txBody>
      </p:sp>
      <p:grpSp>
        <p:nvGrpSpPr>
          <p:cNvPr id="7" name="6 Grupo"/>
          <p:cNvGrpSpPr/>
          <p:nvPr/>
        </p:nvGrpSpPr>
        <p:grpSpPr>
          <a:xfrm>
            <a:off x="2771800" y="764704"/>
            <a:ext cx="1152128" cy="792088"/>
            <a:chOff x="2915816" y="836712"/>
            <a:chExt cx="936104" cy="792088"/>
          </a:xfrm>
        </p:grpSpPr>
        <p:sp>
          <p:nvSpPr>
            <p:cNvPr id="8" name="7 Elipse"/>
            <p:cNvSpPr/>
            <p:nvPr/>
          </p:nvSpPr>
          <p:spPr>
            <a:xfrm>
              <a:off x="3419872" y="908720"/>
              <a:ext cx="432048" cy="7200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noFill/>
              </a:endParaRPr>
            </a:p>
          </p:txBody>
        </p:sp>
        <p:cxnSp>
          <p:nvCxnSpPr>
            <p:cNvPr id="9" name="8 Conector recto de flecha"/>
            <p:cNvCxnSpPr/>
            <p:nvPr/>
          </p:nvCxnSpPr>
          <p:spPr>
            <a:xfrm>
              <a:off x="2915816" y="836712"/>
              <a:ext cx="504056" cy="2880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95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solidFill>
                  <a:prstClr val="black">
                    <a:tint val="75000"/>
                  </a:prstClr>
                </a:solidFill>
              </a:rPr>
              <a:t>"Utilización de la aplicación TurningPoint para la resolución de preguntas de test en seminarios/clase" </a:t>
            </a:r>
            <a:endParaRPr lang="es-ES_tradn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16</a:t>
            </a:fld>
            <a:endParaRPr lang="es-ES_tradnl">
              <a:solidFill>
                <a:prstClr val="black">
                  <a:tint val="75000"/>
                </a:prstClr>
              </a:solidFill>
            </a:endParaRPr>
          </a:p>
        </p:txBody>
      </p:sp>
      <p:pic>
        <p:nvPicPr>
          <p:cNvPr id="1026" name="Picture 2" descr="C:\Users\usuario\SkyDrive\Nueva carpeta\Proyecto-USAL\Música\Imágenes\Capturas de pantalla\2018-07-11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018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3" name="2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17</a:t>
            </a:fld>
            <a:endParaRPr lang="es-ES_tradnl">
              <a:solidFill>
                <a:prstClr val="black">
                  <a:tint val="75000"/>
                </a:prstClr>
              </a:solidFill>
            </a:endParaRPr>
          </a:p>
        </p:txBody>
      </p:sp>
      <p:graphicFrame>
        <p:nvGraphicFramePr>
          <p:cNvPr id="4" name="20 Gráfico"/>
          <p:cNvGraphicFramePr>
            <a:graphicFrameLocks/>
          </p:cNvGraphicFramePr>
          <p:nvPr>
            <p:extLst>
              <p:ext uri="{D42A27DB-BD31-4B8C-83A1-F6EECF244321}">
                <p14:modId xmlns:p14="http://schemas.microsoft.com/office/powerpoint/2010/main" val="1009735303"/>
              </p:ext>
            </p:extLst>
          </p:nvPr>
        </p:nvGraphicFramePr>
        <p:xfrm>
          <a:off x="1331640" y="908720"/>
          <a:ext cx="6552728" cy="489136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301291" y="836712"/>
            <a:ext cx="758541" cy="369332"/>
          </a:xfrm>
          <a:prstGeom prst="rect">
            <a:avLst/>
          </a:prstGeom>
        </p:spPr>
        <p:txBody>
          <a:bodyPr wrap="none">
            <a:spAutoFit/>
          </a:bodyPr>
          <a:lstStyle/>
          <a:p>
            <a:r>
              <a:rPr lang="es-ES_tradnl" b="1" dirty="0"/>
              <a:t>98,4%</a:t>
            </a:r>
          </a:p>
        </p:txBody>
      </p:sp>
      <p:sp>
        <p:nvSpPr>
          <p:cNvPr id="6" name="5 Rectángulo"/>
          <p:cNvSpPr/>
          <p:nvPr/>
        </p:nvSpPr>
        <p:spPr>
          <a:xfrm>
            <a:off x="3563888" y="4221088"/>
            <a:ext cx="466794" cy="369332"/>
          </a:xfrm>
          <a:prstGeom prst="rect">
            <a:avLst/>
          </a:prstGeom>
        </p:spPr>
        <p:txBody>
          <a:bodyPr wrap="none">
            <a:spAutoFit/>
          </a:bodyPr>
          <a:lstStyle/>
          <a:p>
            <a:r>
              <a:rPr lang="es-ES_tradnl" b="1" dirty="0" smtClean="0"/>
              <a:t>0%</a:t>
            </a:r>
            <a:endParaRPr lang="es-ES_tradnl" b="1" dirty="0"/>
          </a:p>
        </p:txBody>
      </p:sp>
      <p:sp>
        <p:nvSpPr>
          <p:cNvPr id="7" name="6 Rectángulo"/>
          <p:cNvSpPr/>
          <p:nvPr/>
        </p:nvSpPr>
        <p:spPr>
          <a:xfrm>
            <a:off x="4681270" y="4221088"/>
            <a:ext cx="466794" cy="369332"/>
          </a:xfrm>
          <a:prstGeom prst="rect">
            <a:avLst/>
          </a:prstGeom>
        </p:spPr>
        <p:txBody>
          <a:bodyPr wrap="none">
            <a:spAutoFit/>
          </a:bodyPr>
          <a:lstStyle/>
          <a:p>
            <a:r>
              <a:rPr lang="es-ES_tradnl" b="1" dirty="0" smtClean="0"/>
              <a:t>0%</a:t>
            </a:r>
            <a:endParaRPr lang="es-ES_tradnl" b="1" dirty="0"/>
          </a:p>
        </p:txBody>
      </p:sp>
      <p:sp>
        <p:nvSpPr>
          <p:cNvPr id="8" name="7 Rectángulo"/>
          <p:cNvSpPr/>
          <p:nvPr/>
        </p:nvSpPr>
        <p:spPr>
          <a:xfrm>
            <a:off x="5724128" y="4221975"/>
            <a:ext cx="641522" cy="369332"/>
          </a:xfrm>
          <a:prstGeom prst="rect">
            <a:avLst/>
          </a:prstGeom>
        </p:spPr>
        <p:txBody>
          <a:bodyPr wrap="none">
            <a:spAutoFit/>
          </a:bodyPr>
          <a:lstStyle/>
          <a:p>
            <a:r>
              <a:rPr lang="es-ES_tradnl" b="1" dirty="0" smtClean="0"/>
              <a:t>1,6%</a:t>
            </a:r>
            <a:endParaRPr lang="es-ES_tradnl" b="1" dirty="0"/>
          </a:p>
        </p:txBody>
      </p:sp>
      <p:sp>
        <p:nvSpPr>
          <p:cNvPr id="9" name="8 Rectángulo"/>
          <p:cNvSpPr/>
          <p:nvPr/>
        </p:nvSpPr>
        <p:spPr>
          <a:xfrm>
            <a:off x="6804248" y="4221088"/>
            <a:ext cx="466794" cy="369332"/>
          </a:xfrm>
          <a:prstGeom prst="rect">
            <a:avLst/>
          </a:prstGeom>
        </p:spPr>
        <p:txBody>
          <a:bodyPr wrap="none">
            <a:spAutoFit/>
          </a:bodyPr>
          <a:lstStyle/>
          <a:p>
            <a:r>
              <a:rPr lang="es-ES_tradnl" b="1" dirty="0" smtClean="0"/>
              <a:t>0%</a:t>
            </a:r>
            <a:endParaRPr lang="es-ES_tradnl" b="1" dirty="0"/>
          </a:p>
        </p:txBody>
      </p:sp>
    </p:spTree>
    <p:extLst>
      <p:ext uri="{BB962C8B-B14F-4D97-AF65-F5344CB8AC3E}">
        <p14:creationId xmlns:p14="http://schemas.microsoft.com/office/powerpoint/2010/main" val="1524435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18</a:t>
            </a:fld>
            <a:endParaRPr lang="es-ES_tradnl">
              <a:solidFill>
                <a:prstClr val="black">
                  <a:tint val="75000"/>
                </a:prstClr>
              </a:solidFill>
            </a:endParaRPr>
          </a:p>
        </p:txBody>
      </p:sp>
      <p:sp>
        <p:nvSpPr>
          <p:cNvPr id="6" name="TPChart" descr="Inhibición alostérica de la enzima.  got 0,1, Unión covalente a un cofactor esencial para la reacción.  got 0,05, Coordinación de un catión Mg2+ en el centro activo de la enzima.  got 0,08, Analogía con el estado de transición de la reacción catalizada por la enzima.  got 0,12, Formación de un carbamato (carbamilación) del resto de serina en el centro activo de la enzima. got 0,66, "/>
          <p:cNvSpPr/>
          <p:nvPr>
            <p:custDataLst>
              <p:tags r:id="rId1"/>
            </p:custDataLst>
          </p:nvPr>
        </p:nvSpPr>
        <p:spPr>
          <a:xfrm>
            <a:off x="4283968" y="1616864"/>
            <a:ext cx="4572000" cy="5143500"/>
          </a:xfrm>
          <a:prstGeom prst="rect">
            <a:avLst/>
          </a:prstGeom>
          <a:blipFill>
            <a:blip r:embed="rId5"/>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TPQuestion"/>
          <p:cNvSpPr>
            <a:spLocks noGrp="1"/>
          </p:cNvSpPr>
          <p:nvPr>
            <p:ph type="title"/>
          </p:nvPr>
        </p:nvSpPr>
        <p:spPr>
          <a:xfrm>
            <a:off x="1340932" y="188640"/>
            <a:ext cx="7643192" cy="1210146"/>
          </a:xfrm>
        </p:spPr>
        <p:txBody>
          <a:bodyPr>
            <a:noAutofit/>
          </a:bodyPr>
          <a:lstStyle/>
          <a:p>
            <a:pPr lvl="0"/>
            <a:r>
              <a:rPr lang="es-ES_tradnl" sz="2800" b="1" dirty="0" smtClean="0">
                <a:solidFill>
                  <a:srgbClr val="C00000"/>
                </a:solidFill>
                <a:latin typeface="+mn-lt"/>
              </a:rPr>
              <a:t>¿Cuál es el fundamento químico de la inhibición reversible de la acetilcolinesterasa por el alcaloide fisostigmina y compuestos relacionados?: </a:t>
            </a:r>
            <a:endParaRPr lang="es-ES_tradnl" sz="2800" dirty="0">
              <a:solidFill>
                <a:srgbClr val="C00000"/>
              </a:solidFill>
              <a:latin typeface="+mn-lt"/>
            </a:endParaRPr>
          </a:p>
        </p:txBody>
      </p:sp>
      <p:sp>
        <p:nvSpPr>
          <p:cNvPr id="8" name="TPAnswers"/>
          <p:cNvSpPr txBox="1">
            <a:spLocks/>
          </p:cNvSpPr>
          <p:nvPr>
            <p:custDataLst>
              <p:tags r:id="rId2"/>
            </p:custDataLst>
          </p:nvPr>
        </p:nvSpPr>
        <p:spPr>
          <a:xfrm>
            <a:off x="251520" y="1556791"/>
            <a:ext cx="7384644"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600" kern="1200">
                <a:solidFill>
                  <a:srgbClr val="5F5F5F"/>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200" kern="1200">
                <a:solidFill>
                  <a:srgbClr val="5F5F5F"/>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F5F5F"/>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rgbClr val="5F5F5F"/>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rgbClr val="5F5F5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71550" lvl="1" indent="-514350">
              <a:lnSpc>
                <a:spcPct val="120000"/>
              </a:lnSpc>
              <a:buFont typeface="Arial"/>
              <a:buAutoNum type="alphaUcPeriod"/>
            </a:pPr>
            <a:r>
              <a:rPr lang="es-ES_tradnl" dirty="0" smtClean="0">
                <a:solidFill>
                  <a:schemeClr val="tx1"/>
                </a:solidFill>
              </a:rPr>
              <a:t>Inhibición </a:t>
            </a:r>
            <a:r>
              <a:rPr lang="es-ES_tradnl" dirty="0" err="1" smtClean="0">
                <a:solidFill>
                  <a:schemeClr val="tx1"/>
                </a:solidFill>
              </a:rPr>
              <a:t>alostérica</a:t>
            </a:r>
            <a:r>
              <a:rPr lang="es-ES_tradnl" dirty="0" smtClean="0">
                <a:solidFill>
                  <a:schemeClr val="tx1"/>
                </a:solidFill>
              </a:rPr>
              <a:t> de la enzima. </a:t>
            </a:r>
          </a:p>
          <a:p>
            <a:pPr marL="971550" lvl="1" indent="-514350">
              <a:lnSpc>
                <a:spcPct val="120000"/>
              </a:lnSpc>
              <a:buFont typeface="Arial"/>
              <a:buAutoNum type="alphaUcPeriod"/>
            </a:pPr>
            <a:r>
              <a:rPr lang="es-ES_tradnl" dirty="0" smtClean="0">
                <a:solidFill>
                  <a:schemeClr val="tx1"/>
                </a:solidFill>
              </a:rPr>
              <a:t>Unión covalente a un cofactor esencial para la reacción. </a:t>
            </a:r>
          </a:p>
          <a:p>
            <a:pPr marL="971550" lvl="1" indent="-514350">
              <a:lnSpc>
                <a:spcPct val="120000"/>
              </a:lnSpc>
              <a:buFont typeface="Arial"/>
              <a:buAutoNum type="alphaUcPeriod"/>
            </a:pPr>
            <a:r>
              <a:rPr lang="es-ES_tradnl" dirty="0" smtClean="0">
                <a:solidFill>
                  <a:schemeClr val="tx1"/>
                </a:solidFill>
              </a:rPr>
              <a:t>Coordinación de un catión Mg</a:t>
            </a:r>
            <a:r>
              <a:rPr lang="es-ES_tradnl" baseline="30000" dirty="0" smtClean="0">
                <a:solidFill>
                  <a:schemeClr val="tx1"/>
                </a:solidFill>
              </a:rPr>
              <a:t>2+</a:t>
            </a:r>
            <a:r>
              <a:rPr lang="es-ES_tradnl" dirty="0" smtClean="0">
                <a:solidFill>
                  <a:schemeClr val="tx1"/>
                </a:solidFill>
              </a:rPr>
              <a:t> en el centro activo de la enzima. </a:t>
            </a:r>
          </a:p>
          <a:p>
            <a:pPr marL="971550" lvl="1" indent="-514350">
              <a:lnSpc>
                <a:spcPct val="120000"/>
              </a:lnSpc>
              <a:buFont typeface="Arial"/>
              <a:buAutoNum type="alphaUcPeriod"/>
            </a:pPr>
            <a:r>
              <a:rPr lang="es-ES_tradnl" dirty="0" smtClean="0">
                <a:solidFill>
                  <a:schemeClr val="tx1"/>
                </a:solidFill>
              </a:rPr>
              <a:t>Analogía con el estado de transición de la reacción catalizada por la enzima. </a:t>
            </a:r>
          </a:p>
          <a:p>
            <a:pPr marL="971550" lvl="1" indent="-514350">
              <a:lnSpc>
                <a:spcPct val="120000"/>
              </a:lnSpc>
              <a:buFont typeface="Arial"/>
              <a:buAutoNum type="alphaUcPeriod"/>
            </a:pPr>
            <a:r>
              <a:rPr lang="es-ES_tradnl" dirty="0" smtClean="0">
                <a:solidFill>
                  <a:schemeClr val="tx1"/>
                </a:solidFill>
              </a:rPr>
              <a:t>Formación de un </a:t>
            </a:r>
            <a:r>
              <a:rPr lang="es-ES_tradnl" dirty="0" err="1" smtClean="0">
                <a:solidFill>
                  <a:schemeClr val="tx1"/>
                </a:solidFill>
              </a:rPr>
              <a:t>carbamato</a:t>
            </a:r>
            <a:r>
              <a:rPr lang="es-ES_tradnl" dirty="0" smtClean="0">
                <a:solidFill>
                  <a:schemeClr val="tx1"/>
                </a:solidFill>
              </a:rPr>
              <a:t> (</a:t>
            </a:r>
            <a:r>
              <a:rPr lang="es-ES_tradnl" dirty="0" err="1" smtClean="0">
                <a:solidFill>
                  <a:schemeClr val="tx1"/>
                </a:solidFill>
              </a:rPr>
              <a:t>carbamilación</a:t>
            </a:r>
            <a:r>
              <a:rPr lang="es-ES_tradnl" dirty="0" smtClean="0">
                <a:solidFill>
                  <a:schemeClr val="tx1"/>
                </a:solidFill>
              </a:rPr>
              <a:t>) del resto de </a:t>
            </a:r>
            <a:r>
              <a:rPr lang="es-ES_tradnl" dirty="0" err="1" smtClean="0">
                <a:solidFill>
                  <a:schemeClr val="tx1"/>
                </a:solidFill>
              </a:rPr>
              <a:t>serina</a:t>
            </a:r>
            <a:r>
              <a:rPr lang="es-ES_tradnl" dirty="0" smtClean="0">
                <a:solidFill>
                  <a:schemeClr val="tx1"/>
                </a:solidFill>
              </a:rPr>
              <a:t> en el centro activo de la enzima.</a:t>
            </a:r>
            <a:endParaRPr lang="es-ES_tradnl" dirty="0">
              <a:solidFill>
                <a:schemeClr val="tx1"/>
              </a:solidFill>
            </a:endParaRPr>
          </a:p>
        </p:txBody>
      </p:sp>
      <p:sp>
        <p:nvSpPr>
          <p:cNvPr id="9" name="CAI1"/>
          <p:cNvSpPr/>
          <p:nvPr>
            <p:custDataLst>
              <p:tags r:id="rId3"/>
            </p:custDataLst>
          </p:nvPr>
        </p:nvSpPr>
        <p:spPr>
          <a:xfrm>
            <a:off x="203432" y="4830617"/>
            <a:ext cx="736600" cy="736600"/>
          </a:xfrm>
          <a:prstGeom prst="star5">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90587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19</a:t>
            </a:fld>
            <a:endParaRPr lang="es-ES_tradnl">
              <a:solidFill>
                <a:prstClr val="black">
                  <a:tint val="75000"/>
                </a:prstClr>
              </a:solidFill>
            </a:endParaRPr>
          </a:p>
        </p:txBody>
      </p:sp>
      <p:sp>
        <p:nvSpPr>
          <p:cNvPr id="6" name="TPChart" descr="Inhibición alostérica de la enzima.  got 0,1, Unión covalente a un cofactor esencial para la reacción.  got 0,05, Coordinación de un catión Mg2+ en el centro activo de la enzima.  got 0,08, Analogía con el estado de transición de la reacción catalizada por la enzima.  got 0,12, Formación de un carbamato (carbamilación) del resto de serina en el centro activo de la enzima. got 0,66, "/>
          <p:cNvSpPr/>
          <p:nvPr>
            <p:custDataLst>
              <p:tags r:id="rId1"/>
            </p:custDataLst>
          </p:nvPr>
        </p:nvSpPr>
        <p:spPr>
          <a:xfrm>
            <a:off x="1331640" y="404664"/>
            <a:ext cx="6480720" cy="6912768"/>
          </a:xfrm>
          <a:prstGeom prst="rect">
            <a:avLst/>
          </a:prstGeom>
          <a:blipFill>
            <a:blip r:embed="rId3"/>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405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z="1050" dirty="0" smtClean="0">
                <a:solidFill>
                  <a:prstClr val="black">
                    <a:tint val="75000"/>
                  </a:prstClr>
                </a:solidFill>
              </a:rPr>
              <a:t>"Utilización de la aplicación </a:t>
            </a:r>
            <a:r>
              <a:rPr lang="es-ES" sz="1050" dirty="0" err="1" smtClean="0">
                <a:solidFill>
                  <a:prstClr val="black">
                    <a:tint val="75000"/>
                  </a:prstClr>
                </a:solidFill>
              </a:rPr>
              <a:t>TurningPoint</a:t>
            </a:r>
            <a:r>
              <a:rPr lang="es-ES" sz="1050" dirty="0" smtClean="0">
                <a:solidFill>
                  <a:prstClr val="black">
                    <a:tint val="75000"/>
                  </a:prstClr>
                </a:solidFill>
              </a:rPr>
              <a:t> para la resolución de preguntas de test en seminarios/clase" </a:t>
            </a:r>
            <a:endParaRPr lang="es-ES_tradnl" sz="1050"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2</a:t>
            </a:fld>
            <a:endParaRPr lang="es-ES_tradnl">
              <a:solidFill>
                <a:prstClr val="black">
                  <a:tint val="75000"/>
                </a:prstClr>
              </a:solidFill>
            </a:endParaRPr>
          </a:p>
        </p:txBody>
      </p:sp>
      <p:sp>
        <p:nvSpPr>
          <p:cNvPr id="6" name="5 Rectángulo"/>
          <p:cNvSpPr/>
          <p:nvPr/>
        </p:nvSpPr>
        <p:spPr>
          <a:xfrm>
            <a:off x="596664" y="3717032"/>
            <a:ext cx="7929682" cy="1631216"/>
          </a:xfrm>
          <a:prstGeom prst="rect">
            <a:avLst/>
          </a:prstGeom>
        </p:spPr>
        <p:txBody>
          <a:bodyPr wrap="square">
            <a:spAutoFit/>
          </a:bodyPr>
          <a:lstStyle/>
          <a:p>
            <a:r>
              <a:rPr lang="es-ES" sz="2000" dirty="0" smtClean="0"/>
              <a:t>Utilizarla como una</a:t>
            </a:r>
            <a:r>
              <a:rPr lang="es-ES" sz="2000" dirty="0"/>
              <a:t> </a:t>
            </a:r>
            <a:r>
              <a:rPr lang="es-ES" sz="2000" b="1" dirty="0"/>
              <a:t>herramienta</a:t>
            </a:r>
            <a:r>
              <a:rPr lang="es-ES" sz="2000" dirty="0"/>
              <a:t> </a:t>
            </a:r>
            <a:r>
              <a:rPr lang="es-ES" sz="2000" b="1" dirty="0"/>
              <a:t>más</a:t>
            </a:r>
            <a:r>
              <a:rPr lang="es-ES" sz="2000" dirty="0"/>
              <a:t> </a:t>
            </a:r>
            <a:r>
              <a:rPr lang="es-ES" sz="2000" dirty="0" smtClean="0"/>
              <a:t>en </a:t>
            </a:r>
            <a:r>
              <a:rPr lang="es-ES" sz="2000" dirty="0"/>
              <a:t>el </a:t>
            </a:r>
            <a:r>
              <a:rPr lang="es-ES" sz="2000" dirty="0" smtClean="0"/>
              <a:t>aula y combinarla </a:t>
            </a:r>
            <a:r>
              <a:rPr lang="es-ES" sz="2000" dirty="0"/>
              <a:t>con todas las existentes y con otras herramientas. </a:t>
            </a:r>
            <a:endParaRPr lang="es-ES" sz="2000" dirty="0" smtClean="0"/>
          </a:p>
          <a:p>
            <a:r>
              <a:rPr lang="es-ES" sz="2000" dirty="0" smtClean="0"/>
              <a:t>Intento de “</a:t>
            </a:r>
            <a:r>
              <a:rPr lang="es-ES" sz="2000" dirty="0" err="1" smtClean="0"/>
              <a:t>gamificar</a:t>
            </a:r>
            <a:r>
              <a:rPr lang="es-ES" sz="2000" dirty="0" smtClean="0"/>
              <a:t>” </a:t>
            </a:r>
            <a:r>
              <a:rPr lang="es-ES" sz="2000" dirty="0"/>
              <a:t>el </a:t>
            </a:r>
            <a:r>
              <a:rPr lang="es-ES" sz="2000" dirty="0" smtClean="0"/>
              <a:t>aula. </a:t>
            </a:r>
          </a:p>
          <a:p>
            <a:r>
              <a:rPr lang="es-ES" sz="2000" dirty="0" smtClean="0"/>
              <a:t>Más </a:t>
            </a:r>
            <a:r>
              <a:rPr lang="es-ES" sz="2000" dirty="0"/>
              <a:t>bien se puede entender como un </a:t>
            </a:r>
            <a:r>
              <a:rPr lang="es-ES" sz="2000" b="1" dirty="0"/>
              <a:t>aprovechamiento de los recursos</a:t>
            </a:r>
            <a:r>
              <a:rPr lang="es-ES" sz="2000" dirty="0"/>
              <a:t> de los que ya </a:t>
            </a:r>
            <a:r>
              <a:rPr lang="es-ES" sz="2000" dirty="0" smtClean="0"/>
              <a:t>disponen las Universidades (USAL).</a:t>
            </a:r>
            <a:endParaRPr lang="es-ES_tradnl" sz="2000" dirty="0"/>
          </a:p>
        </p:txBody>
      </p:sp>
      <p:sp>
        <p:nvSpPr>
          <p:cNvPr id="8" name="7 Rectángulo"/>
          <p:cNvSpPr/>
          <p:nvPr/>
        </p:nvSpPr>
        <p:spPr>
          <a:xfrm>
            <a:off x="784140" y="1772816"/>
            <a:ext cx="7264006" cy="830997"/>
          </a:xfrm>
          <a:prstGeom prst="rect">
            <a:avLst/>
          </a:prstGeom>
        </p:spPr>
        <p:txBody>
          <a:bodyPr wrap="square">
            <a:spAutoFit/>
          </a:bodyPr>
          <a:lstStyle/>
          <a:p>
            <a:pPr algn="ctr"/>
            <a:r>
              <a:rPr lang="es-ES" sz="2400" b="1" i="1" dirty="0" smtClean="0"/>
              <a:t>Los estudiantes actuales son grandes consumidores de productos digitales y teléfonos móviles </a:t>
            </a:r>
            <a:endParaRPr lang="es-ES_tradnl" sz="2400" b="1" i="1" dirty="0"/>
          </a:p>
        </p:txBody>
      </p:sp>
      <p:sp>
        <p:nvSpPr>
          <p:cNvPr id="9" name="8 Rectángulo"/>
          <p:cNvSpPr/>
          <p:nvPr/>
        </p:nvSpPr>
        <p:spPr>
          <a:xfrm>
            <a:off x="1331640" y="3034987"/>
            <a:ext cx="6336704" cy="4616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a:ln w="11430"/>
                <a:solidFill>
                  <a:srgbClr val="C00000"/>
                </a:solidFill>
              </a:rPr>
              <a:t>¿Cómo </a:t>
            </a:r>
            <a:r>
              <a:rPr lang="es-ES" sz="2400" b="1" dirty="0" smtClean="0">
                <a:ln w="11430"/>
                <a:solidFill>
                  <a:srgbClr val="C00000"/>
                </a:solidFill>
              </a:rPr>
              <a:t>aprovechar esa tecnología? </a:t>
            </a:r>
            <a:endParaRPr lang="es-ES_tradnl" sz="2400" b="1" dirty="0">
              <a:ln w="11430"/>
              <a:solidFill>
                <a:srgbClr val="C00000"/>
              </a:solidFill>
            </a:endParaRPr>
          </a:p>
        </p:txBody>
      </p:sp>
      <p:sp>
        <p:nvSpPr>
          <p:cNvPr id="3" name="2 Rectángulo"/>
          <p:cNvSpPr/>
          <p:nvPr/>
        </p:nvSpPr>
        <p:spPr>
          <a:xfrm>
            <a:off x="2020702" y="1052736"/>
            <a:ext cx="4596130"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a:ln w="11430"/>
                <a:solidFill>
                  <a:srgbClr val="C00000"/>
                </a:solidFill>
                <a:effectLst>
                  <a:outerShdw blurRad="50800" dist="39000" dir="5460000" algn="tl">
                    <a:srgbClr val="000000">
                      <a:alpha val="38000"/>
                    </a:srgbClr>
                  </a:outerShdw>
                </a:effectLst>
              </a:rPr>
              <a:t>PLANTEAMIENTO </a:t>
            </a:r>
            <a:r>
              <a:rPr lang="es-ES" sz="3200" b="1" dirty="0" smtClean="0">
                <a:ln w="11430"/>
                <a:solidFill>
                  <a:srgbClr val="C00000"/>
                </a:solidFill>
                <a:effectLst>
                  <a:outerShdw blurRad="50800" dist="39000" dir="5460000" algn="tl">
                    <a:srgbClr val="000000">
                      <a:alpha val="38000"/>
                    </a:srgbClr>
                  </a:outerShdw>
                </a:effectLst>
              </a:rPr>
              <a:t>INICIAL</a:t>
            </a:r>
            <a:endParaRPr lang="es-ES" sz="3200"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90612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PChart" title="Tabla de Resultados&#10;A. 0,52, B. 0,48, "/>
          <p:cNvSpPr/>
          <p:nvPr>
            <p:custDataLst>
              <p:tags r:id="rId2"/>
            </p:custDataLst>
          </p:nvPr>
        </p:nvSpPr>
        <p:spPr>
          <a:xfrm>
            <a:off x="4455988" y="2418556"/>
            <a:ext cx="4508500" cy="4322812"/>
          </a:xfrm>
          <a:prstGeom prst="rect">
            <a:avLst/>
          </a:prstGeom>
          <a:blipFill>
            <a:blip r:embed="rId7"/>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p:cNvSpPr>
            <a:spLocks noGrp="1"/>
          </p:cNvSpPr>
          <p:nvPr>
            <p:ph type="title"/>
          </p:nvPr>
        </p:nvSpPr>
        <p:spPr>
          <a:xfrm>
            <a:off x="1904136" y="332656"/>
            <a:ext cx="6377792" cy="1325563"/>
          </a:xfrm>
        </p:spPr>
        <p:txBody>
          <a:bodyPr/>
          <a:lstStyle/>
          <a:p>
            <a:r>
              <a:rPr lang="es-ES_tradnl" b="1" dirty="0">
                <a:solidFill>
                  <a:srgbClr val="C00000"/>
                </a:solidFill>
                <a:latin typeface="+mn-lt"/>
              </a:rPr>
              <a:t>Metabolismo:</a:t>
            </a:r>
          </a:p>
        </p:txBody>
      </p:sp>
      <p:sp>
        <p:nvSpPr>
          <p:cNvPr id="3" name="TPAnswers"/>
          <p:cNvSpPr>
            <a:spLocks noGrp="1"/>
          </p:cNvSpPr>
          <p:nvPr>
            <p:ph type="body" idx="1"/>
            <p:custDataLst>
              <p:tags r:id="rId3"/>
            </p:custDataLst>
          </p:nvPr>
        </p:nvSpPr>
        <p:spPr>
          <a:xfrm>
            <a:off x="349424" y="1196753"/>
            <a:ext cx="7499176" cy="2972580"/>
          </a:xfrm>
        </p:spPr>
        <p:txBody>
          <a:bodyPr>
            <a:normAutofit fontScale="92500" lnSpcReduction="20000"/>
          </a:bodyPr>
          <a:lstStyle/>
          <a:p>
            <a:pPr marL="514350" indent="-514350">
              <a:lnSpc>
                <a:spcPct val="200000"/>
              </a:lnSpc>
              <a:buAutoNum type="alphaUcPeriod"/>
            </a:pPr>
            <a:r>
              <a:rPr lang="ca-ES" dirty="0" smtClean="0">
                <a:solidFill>
                  <a:schemeClr val="tx1"/>
                </a:solidFill>
              </a:rPr>
              <a:t>Los </a:t>
            </a:r>
            <a:r>
              <a:rPr lang="ca-ES" dirty="0">
                <a:solidFill>
                  <a:schemeClr val="tx1"/>
                </a:solidFill>
              </a:rPr>
              <a:t>inhibidores </a:t>
            </a:r>
            <a:r>
              <a:rPr lang="ca-ES" dirty="0" err="1">
                <a:solidFill>
                  <a:schemeClr val="tx1"/>
                </a:solidFill>
              </a:rPr>
              <a:t>metabólicos</a:t>
            </a:r>
            <a:r>
              <a:rPr lang="ca-ES" dirty="0">
                <a:solidFill>
                  <a:schemeClr val="tx1"/>
                </a:solidFill>
              </a:rPr>
              <a:t> son </a:t>
            </a:r>
            <a:r>
              <a:rPr lang="ca-ES" dirty="0" err="1">
                <a:solidFill>
                  <a:schemeClr val="tx1"/>
                </a:solidFill>
              </a:rPr>
              <a:t>sustancias</a:t>
            </a:r>
            <a:r>
              <a:rPr lang="ca-ES" dirty="0">
                <a:solidFill>
                  <a:schemeClr val="tx1"/>
                </a:solidFill>
              </a:rPr>
              <a:t> que </a:t>
            </a:r>
            <a:r>
              <a:rPr lang="ca-ES" dirty="0" err="1">
                <a:solidFill>
                  <a:schemeClr val="tx1"/>
                </a:solidFill>
              </a:rPr>
              <a:t>disminuyen</a:t>
            </a:r>
            <a:r>
              <a:rPr lang="ca-ES" dirty="0">
                <a:solidFill>
                  <a:schemeClr val="tx1"/>
                </a:solidFill>
              </a:rPr>
              <a:t> la </a:t>
            </a:r>
            <a:r>
              <a:rPr lang="ca-ES" dirty="0" err="1">
                <a:solidFill>
                  <a:schemeClr val="tx1"/>
                </a:solidFill>
              </a:rPr>
              <a:t>dotación</a:t>
            </a:r>
            <a:r>
              <a:rPr lang="ca-ES" dirty="0">
                <a:solidFill>
                  <a:schemeClr val="tx1"/>
                </a:solidFill>
              </a:rPr>
              <a:t> de </a:t>
            </a:r>
            <a:r>
              <a:rPr lang="ca-ES" dirty="0" smtClean="0">
                <a:solidFill>
                  <a:schemeClr val="tx1"/>
                </a:solidFill>
              </a:rPr>
              <a:t>CYP</a:t>
            </a:r>
          </a:p>
          <a:p>
            <a:pPr marL="514350" indent="-514350">
              <a:lnSpc>
                <a:spcPct val="200000"/>
              </a:lnSpc>
              <a:buFont typeface="Arial" charset="0"/>
              <a:buAutoNum type="alphaUcPeriod"/>
            </a:pPr>
            <a:r>
              <a:rPr lang="ca-ES" dirty="0">
                <a:solidFill>
                  <a:schemeClr val="tx1"/>
                </a:solidFill>
              </a:rPr>
              <a:t>Los </a:t>
            </a:r>
            <a:r>
              <a:rPr lang="ca-ES" dirty="0" err="1">
                <a:solidFill>
                  <a:schemeClr val="tx1"/>
                </a:solidFill>
              </a:rPr>
              <a:t>fármacos</a:t>
            </a:r>
            <a:r>
              <a:rPr lang="ca-ES" dirty="0">
                <a:solidFill>
                  <a:schemeClr val="tx1"/>
                </a:solidFill>
              </a:rPr>
              <a:t> inhibidores e inductores del CYP3A4 </a:t>
            </a:r>
            <a:r>
              <a:rPr lang="ca-ES" dirty="0" err="1">
                <a:solidFill>
                  <a:schemeClr val="tx1"/>
                </a:solidFill>
              </a:rPr>
              <a:t>suelen</a:t>
            </a:r>
            <a:r>
              <a:rPr lang="ca-ES" dirty="0">
                <a:solidFill>
                  <a:schemeClr val="tx1"/>
                </a:solidFill>
              </a:rPr>
              <a:t> </a:t>
            </a:r>
            <a:r>
              <a:rPr lang="ca-ES" dirty="0" err="1">
                <a:solidFill>
                  <a:schemeClr val="tx1"/>
                </a:solidFill>
              </a:rPr>
              <a:t>serlo</a:t>
            </a:r>
            <a:r>
              <a:rPr lang="ca-ES" dirty="0">
                <a:solidFill>
                  <a:schemeClr val="tx1"/>
                </a:solidFill>
              </a:rPr>
              <a:t> </a:t>
            </a:r>
            <a:r>
              <a:rPr lang="ca-ES" dirty="0" err="1">
                <a:solidFill>
                  <a:schemeClr val="tx1"/>
                </a:solidFill>
              </a:rPr>
              <a:t>también</a:t>
            </a:r>
            <a:r>
              <a:rPr lang="ca-ES" dirty="0">
                <a:solidFill>
                  <a:schemeClr val="tx1"/>
                </a:solidFill>
              </a:rPr>
              <a:t> de la </a:t>
            </a:r>
            <a:r>
              <a:rPr lang="ca-ES" dirty="0" err="1" smtClean="0">
                <a:solidFill>
                  <a:schemeClr val="tx1"/>
                </a:solidFill>
              </a:rPr>
              <a:t>Gly</a:t>
            </a:r>
            <a:r>
              <a:rPr lang="ca-ES" dirty="0" smtClean="0">
                <a:solidFill>
                  <a:schemeClr val="tx1"/>
                </a:solidFill>
              </a:rPr>
              <a:t>-P</a:t>
            </a:r>
            <a:endParaRPr lang="ca-ES" dirty="0">
              <a:solidFill>
                <a:schemeClr val="tx1"/>
              </a:solidFill>
            </a:endParaRPr>
          </a:p>
        </p:txBody>
      </p:sp>
      <p:sp>
        <p:nvSpPr>
          <p:cNvPr id="4" name="3 Marcador de número de diapositiva"/>
          <p:cNvSpPr>
            <a:spLocks noGrp="1"/>
          </p:cNvSpPr>
          <p:nvPr>
            <p:ph type="sldNum" sz="quarter" idx="12"/>
          </p:nvPr>
        </p:nvSpPr>
        <p:spPr/>
        <p:txBody>
          <a:bodyPr/>
          <a:lstStyle/>
          <a:p>
            <a:pPr>
              <a:defRPr/>
            </a:pPr>
            <a:fld id="{296A1081-32A1-481C-BFAA-E52AB3667574}" type="slidenum">
              <a:rPr lang="es-ES_tradnl" smtClean="0"/>
              <a:pPr>
                <a:defRPr/>
              </a:pPr>
              <a:t>20</a:t>
            </a:fld>
            <a:endParaRPr lang="es-ES_tradnl"/>
          </a:p>
        </p:txBody>
      </p:sp>
      <p:grpSp>
        <p:nvGrpSpPr>
          <p:cNvPr id="18" name="TPCountdown" title="Temporizador de cuenta regresiva"/>
          <p:cNvGrpSpPr>
            <a:grpSpLocks noChangeAspect="1"/>
          </p:cNvGrpSpPr>
          <p:nvPr>
            <p:custDataLst>
              <p:tags r:id="rId4"/>
            </p:custDataLst>
          </p:nvPr>
        </p:nvGrpSpPr>
        <p:grpSpPr>
          <a:xfrm>
            <a:off x="7344674" y="5778500"/>
            <a:ext cx="1270000" cy="635000"/>
            <a:chOff x="7683500" y="5842000"/>
            <a:chExt cx="1270000" cy="635000"/>
          </a:xfrm>
        </p:grpSpPr>
        <p:sp>
          <p:nvSpPr>
            <p:cNvPr id="8" name="CountdownShape"/>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untdownText"/>
            <p:cNvSpPr txBox="1"/>
            <p:nvPr/>
          </p:nvSpPr>
          <p:spPr>
            <a:xfrm>
              <a:off x="7785100" y="6045200"/>
              <a:ext cx="889000" cy="381000"/>
            </a:xfrm>
            <a:prstGeom prst="rect">
              <a:avLst/>
            </a:prstGeom>
            <a:blipFill>
              <a:blip r:embed="rId8"/>
              <a:stretch>
                <a:fillRect/>
              </a:stretch>
            </a:blipFill>
            <a:ln>
              <a:solidFill>
                <a:srgbClr val="000000"/>
              </a:solidFill>
            </a:ln>
          </p:spPr>
          <p:txBody>
            <a:bodyPr vert="horz" rtlCol="0" anchor="ctr" anchorCtr="1">
              <a:noAutofit/>
            </a:bodyPr>
            <a:lstStyle/>
            <a:p>
              <a:pPr algn="ctr"/>
              <a:endParaRPr lang="en-US" sz="2400" b="1">
                <a:solidFill>
                  <a:srgbClr val="FF0000"/>
                </a:solidFill>
                <a:latin typeface="Segoe UI"/>
              </a:endParaRPr>
            </a:p>
          </p:txBody>
        </p:sp>
        <p:cxnSp>
          <p:nvCxnSpPr>
            <p:cNvPr id="10" name="CountdownLine"/>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2" name="CAI1"/>
          <p:cNvSpPr/>
          <p:nvPr>
            <p:custDataLst>
              <p:tags r:id="rId5"/>
            </p:custDataLst>
          </p:nvPr>
        </p:nvSpPr>
        <p:spPr>
          <a:xfrm>
            <a:off x="-12175" y="3229532"/>
            <a:ext cx="939800" cy="939800"/>
          </a:xfrm>
          <a:prstGeom prst="rightArrow">
            <a:avLst>
              <a:gd name="adj1" fmla="val 49190"/>
              <a:gd name="adj2" fmla="val 28010"/>
            </a:avLst>
          </a:prstGeom>
          <a:gradFill flip="none" rotWithShape="1">
            <a:gsLst>
              <a:gs pos="0">
                <a:srgbClr val="008000"/>
              </a:gs>
              <a:gs pos="100000">
                <a:srgbClr val="FFFFFF"/>
              </a:gs>
            </a:gsLst>
            <a:lin ang="10800000" scaled="1"/>
            <a:tileRect/>
          </a:gra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Marcador de pie de página"/>
          <p:cNvSpPr>
            <a:spLocks noGrp="1"/>
          </p:cNvSpPr>
          <p:nvPr>
            <p:ph type="ftr" sz="quarter" idx="11"/>
          </p:nvPr>
        </p:nvSpPr>
        <p:spPr/>
        <p:txBody>
          <a:bodyPr/>
          <a:lstStyle/>
          <a:p>
            <a:pPr>
              <a:defRPr/>
            </a:pPr>
            <a:r>
              <a:rPr lang="es-ES" sz="1000" dirty="0" smtClean="0"/>
              <a:t>"Utilización de la aplicación </a:t>
            </a:r>
            <a:r>
              <a:rPr lang="es-ES" sz="1000" dirty="0" err="1" smtClean="0"/>
              <a:t>TurningPoint</a:t>
            </a:r>
            <a:r>
              <a:rPr lang="es-ES" sz="1000" dirty="0" smtClean="0"/>
              <a:t> para la resolución de preguntas de test en seminarios/clase" </a:t>
            </a:r>
            <a:endParaRPr lang="es-ES_tradnl" sz="1000" dirty="0"/>
          </a:p>
        </p:txBody>
      </p:sp>
      <p:sp>
        <p:nvSpPr>
          <p:cNvPr id="6" name="TPPolling" title="Forma de Encuesta"/>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6716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0"/>
                            </p:stCondLst>
                            <p:childTnLst>
                              <p:par>
                                <p:cTn id="16" presetID="1" presetClass="exit" presetSubtype="0" fill="hold" nodeType="afterEffect">
                                  <p:stCondLst>
                                    <p:cond delay="0"/>
                                  </p:stCondLst>
                                  <p:childTnLst>
                                    <p:set>
                                      <p:cBhvr>
                                        <p:cTn id="17" dur="1" fill="hold">
                                          <p:stCondLst>
                                            <p:cond delay="0"/>
                                          </p:stCondLst>
                                        </p:cTn>
                                        <p:tgtEl>
                                          <p:spTgt spid="18"/>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PChart" title="Tabla de Resultados&#10;A. 0,04, B. 0,78, C. 0,09, D. 0, E. 0,09, "/>
          <p:cNvSpPr/>
          <p:nvPr>
            <p:custDataLst>
              <p:tags r:id="rId2"/>
            </p:custDataLst>
          </p:nvPr>
        </p:nvSpPr>
        <p:spPr>
          <a:xfrm>
            <a:off x="4508500" y="1600200"/>
            <a:ext cx="4572000" cy="5143500"/>
          </a:xfrm>
          <a:prstGeom prst="rect">
            <a:avLst/>
          </a:prstGeom>
          <a:blipFill>
            <a:blip r:embed="rId6"/>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p:cNvSpPr>
            <a:spLocks noGrp="1"/>
          </p:cNvSpPr>
          <p:nvPr>
            <p:ph type="title"/>
          </p:nvPr>
        </p:nvSpPr>
        <p:spPr>
          <a:xfrm>
            <a:off x="1979712" y="253610"/>
            <a:ext cx="6535638" cy="1325563"/>
          </a:xfrm>
        </p:spPr>
        <p:txBody>
          <a:bodyPr>
            <a:normAutofit/>
          </a:bodyPr>
          <a:lstStyle/>
          <a:p>
            <a:r>
              <a:rPr lang="es-ES_tradnl" sz="3600" b="1" dirty="0" smtClean="0">
                <a:solidFill>
                  <a:srgbClr val="C00000"/>
                </a:solidFill>
                <a:latin typeface="+mn-lt"/>
              </a:rPr>
              <a:t>La adición de ácido </a:t>
            </a:r>
            <a:r>
              <a:rPr lang="es-ES_tradnl" sz="3600" b="1" dirty="0" err="1" smtClean="0">
                <a:solidFill>
                  <a:srgbClr val="C00000"/>
                </a:solidFill>
                <a:latin typeface="+mn-lt"/>
              </a:rPr>
              <a:t>glucurónido</a:t>
            </a:r>
            <a:r>
              <a:rPr lang="es-ES_tradnl" sz="3600" b="1" dirty="0" smtClean="0">
                <a:solidFill>
                  <a:srgbClr val="C00000"/>
                </a:solidFill>
                <a:latin typeface="+mn-lt"/>
              </a:rPr>
              <a:t>  a un fármaco:</a:t>
            </a:r>
            <a:endParaRPr lang="es-ES_tradnl" sz="3600" b="1" dirty="0">
              <a:solidFill>
                <a:srgbClr val="C00000"/>
              </a:solidFill>
              <a:latin typeface="+mn-lt"/>
            </a:endParaRPr>
          </a:p>
        </p:txBody>
      </p:sp>
      <p:sp>
        <p:nvSpPr>
          <p:cNvPr id="3" name="TPAnswers"/>
          <p:cNvSpPr>
            <a:spLocks noGrp="1"/>
          </p:cNvSpPr>
          <p:nvPr>
            <p:ph type="body" idx="1"/>
            <p:custDataLst>
              <p:tags r:id="rId3"/>
            </p:custDataLst>
          </p:nvPr>
        </p:nvSpPr>
        <p:spPr>
          <a:xfrm>
            <a:off x="457200" y="1600200"/>
            <a:ext cx="6851104" cy="4525963"/>
          </a:xfrm>
        </p:spPr>
        <p:txBody>
          <a:bodyPr/>
          <a:lstStyle/>
          <a:p>
            <a:pPr marL="514350" indent="-514350">
              <a:buFont typeface="Arial" charset="0"/>
              <a:buAutoNum type="alphaUcPeriod"/>
            </a:pPr>
            <a:r>
              <a:rPr lang="es-ES_tradnl" sz="2800" dirty="0" smtClean="0">
                <a:solidFill>
                  <a:schemeClr val="tx1"/>
                </a:solidFill>
              </a:rPr>
              <a:t>Disminuye su </a:t>
            </a:r>
            <a:r>
              <a:rPr lang="es-ES_tradnl" sz="2800" dirty="0" err="1" smtClean="0">
                <a:solidFill>
                  <a:schemeClr val="tx1"/>
                </a:solidFill>
              </a:rPr>
              <a:t>hidrosolubilidad</a:t>
            </a:r>
            <a:endParaRPr lang="es-ES_tradnl" sz="2800" dirty="0" smtClean="0">
              <a:solidFill>
                <a:schemeClr val="tx1"/>
              </a:solidFill>
            </a:endParaRPr>
          </a:p>
          <a:p>
            <a:pPr marL="514350" indent="-514350">
              <a:buFont typeface="Arial" charset="0"/>
              <a:buAutoNum type="alphaUcPeriod"/>
            </a:pPr>
            <a:r>
              <a:rPr lang="es-ES_tradnl" sz="2800" dirty="0" smtClean="0">
                <a:solidFill>
                  <a:schemeClr val="tx1"/>
                </a:solidFill>
              </a:rPr>
              <a:t>Habitualmente provoca la inactivación del fármaco</a:t>
            </a:r>
          </a:p>
          <a:p>
            <a:pPr marL="514350" indent="-514350">
              <a:buFont typeface="Arial" charset="0"/>
              <a:buAutoNum type="alphaUcPeriod"/>
            </a:pPr>
            <a:r>
              <a:rPr lang="es-ES_tradnl" sz="2800" dirty="0" smtClean="0">
                <a:solidFill>
                  <a:schemeClr val="tx1"/>
                </a:solidFill>
              </a:rPr>
              <a:t>En un ejemplo de </a:t>
            </a:r>
            <a:r>
              <a:rPr lang="es-ES_tradnl" sz="2800" dirty="0" err="1" smtClean="0">
                <a:solidFill>
                  <a:schemeClr val="tx1"/>
                </a:solidFill>
              </a:rPr>
              <a:t>reaccion</a:t>
            </a:r>
            <a:r>
              <a:rPr lang="es-ES_tradnl" sz="2800" dirty="0" smtClean="0">
                <a:solidFill>
                  <a:schemeClr val="tx1"/>
                </a:solidFill>
              </a:rPr>
              <a:t> en fase I</a:t>
            </a:r>
          </a:p>
          <a:p>
            <a:pPr marL="514350" indent="-514350">
              <a:buFont typeface="Arial" charset="0"/>
              <a:buAutoNum type="alphaUcPeriod"/>
            </a:pPr>
            <a:r>
              <a:rPr lang="es-ES_tradnl" sz="2800" dirty="0" smtClean="0">
                <a:solidFill>
                  <a:schemeClr val="tx1"/>
                </a:solidFill>
              </a:rPr>
              <a:t>Ocurre al mismo ritmo en el adulto y el </a:t>
            </a:r>
            <a:r>
              <a:rPr lang="es-ES_tradnl" sz="2800" dirty="0" err="1" smtClean="0">
                <a:solidFill>
                  <a:schemeClr val="tx1"/>
                </a:solidFill>
              </a:rPr>
              <a:t>recien</a:t>
            </a:r>
            <a:r>
              <a:rPr lang="es-ES_tradnl" sz="2800" dirty="0" smtClean="0">
                <a:solidFill>
                  <a:schemeClr val="tx1"/>
                </a:solidFill>
              </a:rPr>
              <a:t> nacido</a:t>
            </a:r>
          </a:p>
          <a:p>
            <a:pPr marL="514350" indent="-514350">
              <a:buFont typeface="Arial" charset="0"/>
              <a:buAutoNum type="alphaUcPeriod"/>
            </a:pPr>
            <a:r>
              <a:rPr lang="es-ES_tradnl" sz="2800" dirty="0" smtClean="0">
                <a:solidFill>
                  <a:schemeClr val="tx1"/>
                </a:solidFill>
              </a:rPr>
              <a:t>Involucra al citocromo P450</a:t>
            </a:r>
            <a:endParaRPr lang="es-ES_tradnl" sz="2800" dirty="0">
              <a:solidFill>
                <a:schemeClr val="tx1"/>
              </a:solidFill>
            </a:endParaRPr>
          </a:p>
        </p:txBody>
      </p:sp>
      <p:sp>
        <p:nvSpPr>
          <p:cNvPr id="4" name="3 Marcador de número de diapositiva"/>
          <p:cNvSpPr>
            <a:spLocks noGrp="1"/>
          </p:cNvSpPr>
          <p:nvPr>
            <p:ph type="sldNum" sz="quarter" idx="12"/>
          </p:nvPr>
        </p:nvSpPr>
        <p:spPr/>
        <p:txBody>
          <a:bodyPr/>
          <a:lstStyle/>
          <a:p>
            <a:pPr>
              <a:defRPr/>
            </a:pPr>
            <a:fld id="{296A1081-32A1-481C-BFAA-E52AB3667574}" type="slidenum">
              <a:rPr lang="es-ES_tradnl" smtClean="0"/>
              <a:pPr>
                <a:defRPr/>
              </a:pPr>
              <a:t>21</a:t>
            </a:fld>
            <a:endParaRPr lang="es-ES_tradnl" dirty="0"/>
          </a:p>
        </p:txBody>
      </p:sp>
      <p:sp>
        <p:nvSpPr>
          <p:cNvPr id="7" name="CAI1"/>
          <p:cNvSpPr/>
          <p:nvPr>
            <p:custDataLst>
              <p:tags r:id="rId4"/>
            </p:custDataLst>
          </p:nvPr>
        </p:nvSpPr>
        <p:spPr>
          <a:xfrm>
            <a:off x="1037590" y="2072640"/>
            <a:ext cx="6152706" cy="938784"/>
          </a:xfrm>
          <a:prstGeom prst="roundRect">
            <a:avLst/>
          </a:prstGeom>
          <a:noFill/>
          <a:ln w="25400" cap="flat" cmpd="sng" algn="ctr">
            <a:solidFill>
              <a:schemeClr val="folHlink"/>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Marcador de pie de página"/>
          <p:cNvSpPr>
            <a:spLocks noGrp="1"/>
          </p:cNvSpPr>
          <p:nvPr>
            <p:ph type="ftr" sz="quarter" idx="11"/>
          </p:nvPr>
        </p:nvSpPr>
        <p:spPr/>
        <p:txBody>
          <a:bodyPr/>
          <a:lstStyle/>
          <a:p>
            <a:pPr>
              <a:defRPr/>
            </a:pPr>
            <a:r>
              <a:rPr lang="es-ES" sz="1000" dirty="0" smtClean="0"/>
              <a:t>"Utilización de la aplicación </a:t>
            </a:r>
            <a:r>
              <a:rPr lang="es-ES" sz="1000" dirty="0" err="1" smtClean="0"/>
              <a:t>TurningPoint</a:t>
            </a:r>
            <a:r>
              <a:rPr lang="es-ES" sz="1000" dirty="0" smtClean="0"/>
              <a:t> para la resolución de preguntas de test en seminarios/clase" </a:t>
            </a:r>
            <a:endParaRPr lang="es-ES_tradnl" sz="1000" dirty="0"/>
          </a:p>
        </p:txBody>
      </p:sp>
      <p:sp>
        <p:nvSpPr>
          <p:cNvPr id="9" name="TPPolling" title="Forma de Encuesta"/>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9272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title="Tabla de Resultados&#10;A. 0, B. 0,21, C. 0,6, D. 0,1, E. 0,09, "/>
          <p:cNvSpPr/>
          <p:nvPr>
            <p:custDataLst>
              <p:tags r:id="rId2"/>
            </p:custDataLst>
          </p:nvPr>
        </p:nvSpPr>
        <p:spPr>
          <a:xfrm>
            <a:off x="5220072" y="2132856"/>
            <a:ext cx="3860428" cy="4610844"/>
          </a:xfrm>
          <a:prstGeom prst="rect">
            <a:avLst/>
          </a:prstGeom>
          <a:blipFill>
            <a:blip r:embed="rId6"/>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p:cNvSpPr>
            <a:spLocks noGrp="1"/>
          </p:cNvSpPr>
          <p:nvPr>
            <p:ph type="title"/>
          </p:nvPr>
        </p:nvSpPr>
        <p:spPr>
          <a:xfrm>
            <a:off x="1763688" y="260648"/>
            <a:ext cx="7005464" cy="1503040"/>
          </a:xfrm>
        </p:spPr>
        <p:txBody>
          <a:bodyPr>
            <a:noAutofit/>
          </a:bodyPr>
          <a:lstStyle/>
          <a:p>
            <a:r>
              <a:rPr lang="es-ES_tradnl" sz="2800" b="1" dirty="0" smtClean="0">
                <a:solidFill>
                  <a:srgbClr val="0070C0"/>
                </a:solidFill>
                <a:latin typeface="+mn-lt"/>
              </a:rPr>
              <a:t>En relación con el sistema colinérgico, la </a:t>
            </a:r>
            <a:r>
              <a:rPr lang="es-ES_tradnl" sz="2800" b="1" dirty="0" err="1" smtClean="0">
                <a:solidFill>
                  <a:srgbClr val="0070C0"/>
                </a:solidFill>
                <a:latin typeface="+mn-lt"/>
              </a:rPr>
              <a:t>escopolamina</a:t>
            </a:r>
            <a:r>
              <a:rPr lang="es-ES_tradnl" sz="2800" b="1" dirty="0" smtClean="0">
                <a:solidFill>
                  <a:srgbClr val="0070C0"/>
                </a:solidFill>
                <a:latin typeface="+mn-lt"/>
              </a:rPr>
              <a:t> es antagonista no selectivo de receptores </a:t>
            </a:r>
            <a:r>
              <a:rPr lang="es-ES_tradnl" sz="2800" b="1" dirty="0" err="1" smtClean="0">
                <a:solidFill>
                  <a:srgbClr val="0070C0"/>
                </a:solidFill>
                <a:latin typeface="+mn-lt"/>
              </a:rPr>
              <a:t>muscarínicos</a:t>
            </a:r>
            <a:r>
              <a:rPr lang="es-ES_tradnl" sz="2800" b="1" dirty="0" smtClean="0">
                <a:solidFill>
                  <a:srgbClr val="0070C0"/>
                </a:solidFill>
                <a:latin typeface="+mn-lt"/>
              </a:rPr>
              <a:t>, mientras que el </a:t>
            </a:r>
            <a:r>
              <a:rPr lang="es-ES_tradnl" sz="2800" b="1" dirty="0" err="1" smtClean="0">
                <a:solidFill>
                  <a:srgbClr val="0070C0"/>
                </a:solidFill>
                <a:latin typeface="+mn-lt"/>
              </a:rPr>
              <a:t>atracurio</a:t>
            </a:r>
            <a:r>
              <a:rPr lang="es-ES_tradnl" sz="2800" b="1" dirty="0" smtClean="0">
                <a:solidFill>
                  <a:srgbClr val="0070C0"/>
                </a:solidFill>
                <a:latin typeface="+mn-lt"/>
              </a:rPr>
              <a:t> es (señale lo correcto):</a:t>
            </a:r>
            <a:endParaRPr lang="es-ES_tradnl" sz="2800" dirty="0" smtClean="0">
              <a:solidFill>
                <a:srgbClr val="0070C0"/>
              </a:solidFill>
              <a:effectLst/>
              <a:latin typeface="+mn-lt"/>
            </a:endParaRPr>
          </a:p>
        </p:txBody>
      </p:sp>
      <p:sp>
        <p:nvSpPr>
          <p:cNvPr id="3" name="TPAnswers"/>
          <p:cNvSpPr>
            <a:spLocks noGrp="1"/>
          </p:cNvSpPr>
          <p:nvPr>
            <p:ph type="body" idx="1"/>
            <p:custDataLst>
              <p:tags r:id="rId3"/>
            </p:custDataLst>
          </p:nvPr>
        </p:nvSpPr>
        <p:spPr>
          <a:xfrm>
            <a:off x="179512" y="1674018"/>
            <a:ext cx="7139136" cy="4525963"/>
          </a:xfrm>
        </p:spPr>
        <p:txBody>
          <a:bodyPr>
            <a:normAutofit/>
          </a:bodyPr>
          <a:lstStyle/>
          <a:p>
            <a:pPr marL="971550" lvl="1" indent="-514350">
              <a:lnSpc>
                <a:spcPct val="150000"/>
              </a:lnSpc>
              <a:buAutoNum type="alphaUcPeriod"/>
            </a:pPr>
            <a:r>
              <a:rPr lang="es-ES_tradnl" dirty="0" smtClean="0">
                <a:solidFill>
                  <a:schemeClr val="tx1"/>
                </a:solidFill>
              </a:rPr>
              <a:t>Estimulante </a:t>
            </a:r>
            <a:r>
              <a:rPr lang="es-ES_tradnl" dirty="0">
                <a:solidFill>
                  <a:schemeClr val="tx1"/>
                </a:solidFill>
              </a:rPr>
              <a:t>ganglionar.</a:t>
            </a:r>
            <a:endParaRPr lang="es-ES_tradnl" sz="3600" dirty="0">
              <a:solidFill>
                <a:schemeClr val="tx1"/>
              </a:solidFill>
            </a:endParaRPr>
          </a:p>
          <a:p>
            <a:pPr marL="971550" lvl="1" indent="-514350">
              <a:lnSpc>
                <a:spcPct val="150000"/>
              </a:lnSpc>
              <a:buAutoNum type="alphaUcPeriod"/>
            </a:pPr>
            <a:r>
              <a:rPr lang="es-ES_tradnl" dirty="0">
                <a:solidFill>
                  <a:schemeClr val="tx1"/>
                </a:solidFill>
              </a:rPr>
              <a:t>Antagonista no competitivo de receptores nicotínicos a nivel del sistema nervioso central.</a:t>
            </a:r>
            <a:endParaRPr lang="es-ES_tradnl" sz="3600" dirty="0">
              <a:solidFill>
                <a:schemeClr val="tx1"/>
              </a:solidFill>
            </a:endParaRPr>
          </a:p>
          <a:p>
            <a:pPr marL="971550" lvl="1" indent="-514350">
              <a:lnSpc>
                <a:spcPct val="150000"/>
              </a:lnSpc>
              <a:buAutoNum type="alphaUcPeriod"/>
            </a:pPr>
            <a:r>
              <a:rPr lang="es-ES_tradnl" dirty="0">
                <a:solidFill>
                  <a:schemeClr val="tx1"/>
                </a:solidFill>
              </a:rPr>
              <a:t>Antagonista competitivo de receptores nicotínicos a nivel de la placa motora. </a:t>
            </a:r>
            <a:endParaRPr lang="es-ES_tradnl" sz="3600" dirty="0">
              <a:solidFill>
                <a:schemeClr val="tx1"/>
              </a:solidFill>
            </a:endParaRPr>
          </a:p>
          <a:p>
            <a:pPr marL="971550" lvl="1" indent="-514350">
              <a:lnSpc>
                <a:spcPct val="150000"/>
              </a:lnSpc>
              <a:buAutoNum type="alphaUcPeriod"/>
            </a:pPr>
            <a:r>
              <a:rPr lang="es-ES_tradnl" dirty="0">
                <a:solidFill>
                  <a:schemeClr val="tx1"/>
                </a:solidFill>
              </a:rPr>
              <a:t>Agonista selectivo de receptores </a:t>
            </a:r>
            <a:r>
              <a:rPr lang="es-ES_tradnl" dirty="0" err="1">
                <a:solidFill>
                  <a:schemeClr val="tx1"/>
                </a:solidFill>
              </a:rPr>
              <a:t>muscarínicos</a:t>
            </a:r>
            <a:r>
              <a:rPr lang="es-ES_tradnl" dirty="0">
                <a:solidFill>
                  <a:schemeClr val="tx1"/>
                </a:solidFill>
              </a:rPr>
              <a:t>.</a:t>
            </a:r>
            <a:endParaRPr lang="es-ES_tradnl" sz="3600" dirty="0">
              <a:solidFill>
                <a:schemeClr val="tx1"/>
              </a:solidFill>
            </a:endParaRPr>
          </a:p>
          <a:p>
            <a:pPr marL="971550" lvl="1" indent="-514350">
              <a:lnSpc>
                <a:spcPct val="150000"/>
              </a:lnSpc>
              <a:buAutoNum type="alphaUcPeriod"/>
            </a:pPr>
            <a:r>
              <a:rPr lang="es-ES_tradnl" dirty="0">
                <a:solidFill>
                  <a:schemeClr val="tx1"/>
                </a:solidFill>
              </a:rPr>
              <a:t>Inhibidor de la acetilcolinesterasa (ACE</a:t>
            </a:r>
            <a:r>
              <a:rPr lang="es-ES_tradnl" dirty="0" smtClean="0">
                <a:solidFill>
                  <a:schemeClr val="tx1"/>
                </a:solidFill>
              </a:rPr>
              <a:t>).</a:t>
            </a:r>
            <a:endParaRPr lang="es-ES_tradnl" sz="3600" dirty="0">
              <a:solidFill>
                <a:schemeClr val="tx1"/>
              </a:solidFill>
            </a:endParaRPr>
          </a:p>
        </p:txBody>
      </p:sp>
      <p:sp>
        <p:nvSpPr>
          <p:cNvPr id="8" name="CAI1" title="Ind. de respuesta correcta"/>
          <p:cNvSpPr/>
          <p:nvPr>
            <p:custDataLst>
              <p:tags r:id="rId4"/>
            </p:custDataLst>
          </p:nvPr>
        </p:nvSpPr>
        <p:spPr>
          <a:xfrm rot="10800000">
            <a:off x="558800" y="3429000"/>
            <a:ext cx="508000" cy="5080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8 Marcador de pie de página"/>
          <p:cNvSpPr>
            <a:spLocks noGrp="1"/>
          </p:cNvSpPr>
          <p:nvPr>
            <p:ph type="ftr" sz="quarter" idx="11"/>
          </p:nvPr>
        </p:nvSpPr>
        <p:spPr/>
        <p:txBody>
          <a:bodyPr/>
          <a:lstStyle/>
          <a:p>
            <a:r>
              <a:rPr lang="es-ES" smtClean="0"/>
              <a:t>"Utilización de la aplicación TurningPoint para la resolución de preguntas de test en seminarios/clase" </a:t>
            </a:r>
            <a:endParaRPr lang="es-ES_tradnl"/>
          </a:p>
        </p:txBody>
      </p:sp>
      <p:sp>
        <p:nvSpPr>
          <p:cNvPr id="10" name="9 Marcador de número de diapositiva"/>
          <p:cNvSpPr>
            <a:spLocks noGrp="1"/>
          </p:cNvSpPr>
          <p:nvPr>
            <p:ph type="sldNum" sz="quarter" idx="12"/>
          </p:nvPr>
        </p:nvSpPr>
        <p:spPr/>
        <p:txBody>
          <a:bodyPr/>
          <a:lstStyle/>
          <a:p>
            <a:fld id="{2F330566-C42F-4210-BA2D-8DA7928506A5}" type="slidenum">
              <a:rPr lang="es-ES_tradnl" smtClean="0"/>
              <a:t>22</a:t>
            </a:fld>
            <a:endParaRPr lang="es-ES_tradnl"/>
          </a:p>
        </p:txBody>
      </p:sp>
      <p:sp>
        <p:nvSpPr>
          <p:cNvPr id="4" name="TPPolling" title="Forma de Encuesta"/>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3716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4" grpId="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z="1000" dirty="0" smtClean="0"/>
              <a:t>"Utilización de la aplicación </a:t>
            </a:r>
            <a:r>
              <a:rPr lang="es-ES" sz="1000" dirty="0" err="1" smtClean="0"/>
              <a:t>TurningPoint</a:t>
            </a:r>
            <a:r>
              <a:rPr lang="es-ES" sz="1000" dirty="0" smtClean="0"/>
              <a:t> para la resolución de preguntas de test en seminarios/clase" </a:t>
            </a:r>
            <a:endParaRPr lang="es-ES_tradnl" sz="1000" dirty="0"/>
          </a:p>
        </p:txBody>
      </p:sp>
      <p:sp>
        <p:nvSpPr>
          <p:cNvPr id="5" name="4 Marcador de número de diapositiva"/>
          <p:cNvSpPr>
            <a:spLocks noGrp="1"/>
          </p:cNvSpPr>
          <p:nvPr>
            <p:ph type="sldNum" sz="quarter" idx="12"/>
          </p:nvPr>
        </p:nvSpPr>
        <p:spPr/>
        <p:txBody>
          <a:bodyPr/>
          <a:lstStyle/>
          <a:p>
            <a:pPr>
              <a:defRPr/>
            </a:pPr>
            <a:fld id="{296A1081-32A1-481C-BFAA-E52AB3667574}" type="slidenum">
              <a:rPr lang="es-ES_tradnl" smtClean="0"/>
              <a:pPr>
                <a:defRPr/>
              </a:pPr>
              <a:t>23</a:t>
            </a:fld>
            <a:endParaRPr lang="es-ES_tradnl"/>
          </a:p>
        </p:txBody>
      </p:sp>
      <p:sp>
        <p:nvSpPr>
          <p:cNvPr id="6" name="5 Rectángulo"/>
          <p:cNvSpPr/>
          <p:nvPr/>
        </p:nvSpPr>
        <p:spPr>
          <a:xfrm>
            <a:off x="1331640" y="1844824"/>
            <a:ext cx="6912768" cy="3170099"/>
          </a:xfrm>
          <a:prstGeom prst="rect">
            <a:avLst/>
          </a:prstGeom>
        </p:spPr>
        <p:txBody>
          <a:bodyPr wrap="square">
            <a:spAutoFit/>
          </a:bodyPr>
          <a:lstStyle/>
          <a:p>
            <a:pPr marL="457200" indent="-457200">
              <a:buFont typeface="Wingdings 2" panose="05020102010507070707" pitchFamily="18" charset="2"/>
              <a:buChar char=""/>
            </a:pPr>
            <a:r>
              <a:rPr lang="es-ES" sz="2000" dirty="0" smtClean="0"/>
              <a:t>La asistencia al aula.</a:t>
            </a:r>
          </a:p>
          <a:p>
            <a:pPr marL="457200" indent="-457200">
              <a:buFont typeface="Wingdings 2" panose="05020102010507070707" pitchFamily="18" charset="2"/>
              <a:buChar char=""/>
            </a:pPr>
            <a:r>
              <a:rPr lang="es-ES" sz="2000" dirty="0" smtClean="0"/>
              <a:t>Los resultados por cada pregunta.</a:t>
            </a:r>
          </a:p>
          <a:p>
            <a:pPr marL="457200" indent="-457200">
              <a:buFont typeface="Wingdings 2" panose="05020102010507070707" pitchFamily="18" charset="2"/>
              <a:buChar char=""/>
            </a:pPr>
            <a:r>
              <a:rPr lang="es-ES" sz="2000" dirty="0" smtClean="0"/>
              <a:t>Los resultados por cada participante.</a:t>
            </a:r>
          </a:p>
          <a:p>
            <a:pPr marL="457200" indent="-457200">
              <a:buFont typeface="Wingdings 2" panose="05020102010507070707" pitchFamily="18" charset="2"/>
              <a:buChar char=""/>
            </a:pPr>
            <a:r>
              <a:rPr lang="es-ES" sz="2000" dirty="0" smtClean="0"/>
              <a:t>Un detalle resumido de los resultados.</a:t>
            </a:r>
          </a:p>
          <a:p>
            <a:pPr marL="457200" indent="-457200">
              <a:buFont typeface="Wingdings 2" panose="05020102010507070707" pitchFamily="18" charset="2"/>
              <a:buChar char=""/>
            </a:pPr>
            <a:r>
              <a:rPr lang="es-ES" sz="2000" dirty="0" smtClean="0"/>
              <a:t>Resultados comparativos cuando se realizan diferentes grupos.</a:t>
            </a:r>
          </a:p>
          <a:p>
            <a:pPr marL="457200" indent="-457200">
              <a:buFont typeface="Wingdings 2" panose="05020102010507070707" pitchFamily="18" charset="2"/>
              <a:buChar char=""/>
            </a:pPr>
            <a:r>
              <a:rPr lang="es-ES" sz="2000" dirty="0" smtClean="0"/>
              <a:t>Los detalles de cada sesión.</a:t>
            </a:r>
          </a:p>
          <a:p>
            <a:pPr marL="457200" indent="-457200">
              <a:buFont typeface="Wingdings 2" panose="05020102010507070707" pitchFamily="18" charset="2"/>
              <a:buChar char=""/>
            </a:pPr>
            <a:r>
              <a:rPr lang="es-ES" sz="2000" dirty="0" smtClean="0"/>
              <a:t>Las preguntas mejor contestadas.</a:t>
            </a:r>
          </a:p>
          <a:p>
            <a:pPr marL="457200" indent="-457200">
              <a:buFont typeface="Wingdings 2" panose="05020102010507070707" pitchFamily="18" charset="2"/>
              <a:buChar char=""/>
            </a:pPr>
            <a:r>
              <a:rPr lang="es-ES" sz="2000" dirty="0" smtClean="0"/>
              <a:t>El número de alumnos que se conectan y desconectan en cada momento etc.</a:t>
            </a:r>
            <a:endParaRPr lang="en-US" sz="2000" dirty="0"/>
          </a:p>
        </p:txBody>
      </p:sp>
      <p:sp>
        <p:nvSpPr>
          <p:cNvPr id="7" name="6 Rectángulo"/>
          <p:cNvSpPr/>
          <p:nvPr/>
        </p:nvSpPr>
        <p:spPr>
          <a:xfrm>
            <a:off x="1403648" y="696368"/>
            <a:ext cx="5904657"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solidFill>
                  <a:srgbClr val="C00000"/>
                </a:solidFill>
                <a:effectLst>
                  <a:outerShdw blurRad="50800" dist="39000" dir="5460000" algn="tl">
                    <a:srgbClr val="000000">
                      <a:alpha val="38000"/>
                    </a:srgbClr>
                  </a:outerShdw>
                </a:effectLst>
              </a:rPr>
              <a:t>Datos que se consiguen de los informes de las sesiones </a:t>
            </a:r>
            <a:r>
              <a:rPr lang="es-ES" sz="2800" b="1" dirty="0" err="1" smtClean="0">
                <a:ln w="11430"/>
                <a:solidFill>
                  <a:srgbClr val="C00000"/>
                </a:solidFill>
                <a:effectLst>
                  <a:outerShdw blurRad="50800" dist="39000" dir="5460000" algn="tl">
                    <a:srgbClr val="000000">
                      <a:alpha val="38000"/>
                    </a:srgbClr>
                  </a:outerShdw>
                </a:effectLst>
              </a:rPr>
              <a:t>TurningPoint</a:t>
            </a:r>
            <a:endParaRPr lang="es-ES" sz="2800" b="1" dirty="0">
              <a:ln w="11430"/>
              <a:solidFill>
                <a:srgbClr val="C00000"/>
              </a:solidFill>
              <a:effectLst>
                <a:outerShdw blurRad="50800" dist="39000" dir="5460000" algn="tl">
                  <a:srgbClr val="000000">
                    <a:alpha val="38000"/>
                  </a:srgbClr>
                </a:outerShdw>
              </a:effectLst>
            </a:endParaRPr>
          </a:p>
        </p:txBody>
      </p:sp>
      <p:sp>
        <p:nvSpPr>
          <p:cNvPr id="8" name="7 Rectángulo"/>
          <p:cNvSpPr/>
          <p:nvPr/>
        </p:nvSpPr>
        <p:spPr>
          <a:xfrm>
            <a:off x="1608410" y="5373802"/>
            <a:ext cx="6624736" cy="369332"/>
          </a:xfrm>
          <a:prstGeom prst="rect">
            <a:avLst/>
          </a:prstGeom>
        </p:spPr>
        <p:txBody>
          <a:bodyPr wrap="square">
            <a:spAutoFit/>
          </a:bodyPr>
          <a:lstStyle/>
          <a:p>
            <a:r>
              <a:rPr lang="es-ES" dirty="0" smtClean="0">
                <a:solidFill>
                  <a:srgbClr val="0070C0"/>
                </a:solidFill>
              </a:rPr>
              <a:t>“</a:t>
            </a:r>
            <a:r>
              <a:rPr lang="es-ES" b="1" dirty="0" smtClean="0">
                <a:solidFill>
                  <a:srgbClr val="0070C0"/>
                </a:solidFill>
              </a:rPr>
              <a:t>Es</a:t>
            </a:r>
            <a:r>
              <a:rPr lang="es-ES" dirty="0" smtClean="0">
                <a:solidFill>
                  <a:srgbClr val="0070C0"/>
                </a:solidFill>
              </a:rPr>
              <a:t> </a:t>
            </a:r>
            <a:r>
              <a:rPr lang="es-ES" b="1" dirty="0">
                <a:solidFill>
                  <a:srgbClr val="0070C0"/>
                </a:solidFill>
              </a:rPr>
              <a:t>la herramienta de evaluación de la propia propuesta”</a:t>
            </a:r>
            <a:r>
              <a:rPr lang="es-ES" dirty="0">
                <a:solidFill>
                  <a:srgbClr val="0070C0"/>
                </a:solidFill>
              </a:rPr>
              <a:t>. </a:t>
            </a:r>
          </a:p>
        </p:txBody>
      </p:sp>
    </p:spTree>
    <p:extLst>
      <p:ext uri="{BB962C8B-B14F-4D97-AF65-F5344CB8AC3E}">
        <p14:creationId xmlns:p14="http://schemas.microsoft.com/office/powerpoint/2010/main" val="3524864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24</a:t>
            </a:fld>
            <a:endParaRPr lang="es-ES_tradnl">
              <a:solidFill>
                <a:prstClr val="black">
                  <a:tint val="75000"/>
                </a:prst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1360905084"/>
              </p:ext>
            </p:extLst>
          </p:nvPr>
        </p:nvGraphicFramePr>
        <p:xfrm>
          <a:off x="251520" y="1124744"/>
          <a:ext cx="8263830" cy="5253213"/>
        </p:xfrm>
        <a:graphic>
          <a:graphicData uri="http://schemas.openxmlformats.org/drawingml/2006/table">
            <a:tbl>
              <a:tblPr/>
              <a:tblGrid>
                <a:gridCol w="1676719"/>
                <a:gridCol w="1056755"/>
                <a:gridCol w="1056755"/>
                <a:gridCol w="338162"/>
                <a:gridCol w="753819"/>
                <a:gridCol w="338162"/>
                <a:gridCol w="338162"/>
                <a:gridCol w="338162"/>
                <a:gridCol w="338162"/>
                <a:gridCol w="338162"/>
                <a:gridCol w="338162"/>
                <a:gridCol w="338162"/>
                <a:gridCol w="338162"/>
                <a:gridCol w="338162"/>
                <a:gridCol w="338162"/>
              </a:tblGrid>
              <a:tr h="132908">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r>
              <a:tr h="132908">
                <a:tc>
                  <a:txBody>
                    <a:bodyPr/>
                    <a:lstStyle/>
                    <a:p>
                      <a:pPr algn="l" fontAlgn="b"/>
                      <a:r>
                        <a:rPr lang="en-US" sz="800" b="1" i="0" u="none" strike="noStrike" dirty="0" err="1">
                          <a:solidFill>
                            <a:srgbClr val="000000"/>
                          </a:solidFill>
                          <a:effectLst/>
                          <a:latin typeface="Arial"/>
                        </a:rPr>
                        <a:t>Nombre</a:t>
                      </a:r>
                      <a:r>
                        <a:rPr lang="en-US" sz="800" b="1" i="0" u="none" strike="noStrike" dirty="0">
                          <a:solidFill>
                            <a:srgbClr val="000000"/>
                          </a:solidFill>
                          <a:effectLst/>
                          <a:latin typeface="Arial"/>
                        </a:rPr>
                        <a:t> de </a:t>
                      </a:r>
                      <a:r>
                        <a:rPr lang="en-US" sz="800" b="1" i="0" u="none" strike="noStrike" dirty="0" err="1">
                          <a:solidFill>
                            <a:srgbClr val="000000"/>
                          </a:solidFill>
                          <a:effectLst/>
                          <a:latin typeface="Arial"/>
                        </a:rPr>
                        <a:t>sesión</a:t>
                      </a:r>
                      <a:endParaRPr lang="en-US" sz="800" b="1" i="0" u="none" strike="noStrike" dirty="0">
                        <a:solidFill>
                          <a:srgbClr val="000000"/>
                        </a:solidFill>
                        <a:effectLst/>
                        <a:latin typeface="Arial"/>
                      </a:endParaRPr>
                    </a:p>
                  </a:txBody>
                  <a:tcPr marL="45384" marR="0" marT="0" marB="0" anchor="b">
                    <a:lnL>
                      <a:noFill/>
                    </a:lnL>
                    <a:lnR>
                      <a:noFill/>
                    </a:lnR>
                    <a:lnT>
                      <a:noFill/>
                    </a:lnT>
                    <a:lnB>
                      <a:noFill/>
                    </a:lnB>
                    <a:solidFill>
                      <a:srgbClr val="FFFFFF"/>
                    </a:solidFill>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r>
              <a:tr h="132908">
                <a:tc>
                  <a:txBody>
                    <a:bodyPr/>
                    <a:lstStyle/>
                    <a:p>
                      <a:pPr algn="l" fontAlgn="b"/>
                      <a:r>
                        <a:rPr lang="en-US" sz="800" b="0" i="0" u="none" strike="noStrike">
                          <a:solidFill>
                            <a:srgbClr val="000000"/>
                          </a:solidFill>
                          <a:effectLst/>
                          <a:latin typeface="Arial"/>
                        </a:rPr>
                        <a:t>14-02-2018 11-03</a:t>
                      </a:r>
                    </a:p>
                  </a:txBody>
                  <a:tcPr marL="45384" marR="0" marT="0" marB="0" anchor="b">
                    <a:lnL>
                      <a:noFill/>
                    </a:lnL>
                    <a:lnR>
                      <a:noFill/>
                    </a:lnR>
                    <a:lnT>
                      <a:noFill/>
                    </a:lnT>
                    <a:lnB>
                      <a:noFill/>
                    </a:lnB>
                    <a:solidFill>
                      <a:srgbClr val="FFFFFF"/>
                    </a:solidFill>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r>
              <a:tr h="132908">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r>
              <a:tr h="212652">
                <a:tc>
                  <a:txBody>
                    <a:bodyPr/>
                    <a:lstStyle/>
                    <a:p>
                      <a:pPr algn="l" fontAlgn="b"/>
                      <a:r>
                        <a:rPr lang="en-US" sz="800" b="1" i="0" u="none" strike="noStrike" dirty="0" err="1">
                          <a:solidFill>
                            <a:srgbClr val="000000"/>
                          </a:solidFill>
                          <a:effectLst/>
                          <a:latin typeface="Arial"/>
                        </a:rPr>
                        <a:t>Fecha</a:t>
                      </a:r>
                      <a:r>
                        <a:rPr lang="en-US" sz="800" b="1" i="0" u="none" strike="noStrike" dirty="0">
                          <a:solidFill>
                            <a:srgbClr val="000000"/>
                          </a:solidFill>
                          <a:effectLst/>
                          <a:latin typeface="Arial"/>
                        </a:rPr>
                        <a:t> de </a:t>
                      </a:r>
                      <a:r>
                        <a:rPr lang="en-US" sz="800" b="1" i="0" u="none" strike="noStrike" dirty="0" err="1">
                          <a:solidFill>
                            <a:srgbClr val="000000"/>
                          </a:solidFill>
                          <a:effectLst/>
                          <a:latin typeface="Arial"/>
                        </a:rPr>
                        <a:t>creación</a:t>
                      </a:r>
                      <a:endParaRPr lang="en-US" sz="800" b="1" i="0" u="none" strike="noStrike" dirty="0">
                        <a:solidFill>
                          <a:srgbClr val="000000"/>
                        </a:solidFill>
                        <a:effectLst/>
                        <a:latin typeface="Arial"/>
                      </a:endParaRPr>
                    </a:p>
                  </a:txBody>
                  <a:tcPr marL="45384" marR="0" marT="0" marB="0" anchor="b">
                    <a:lnL>
                      <a:noFill/>
                    </a:lnL>
                    <a:lnR>
                      <a:noFill/>
                    </a:lnR>
                    <a:lnT>
                      <a:noFill/>
                    </a:lnT>
                    <a:lnB>
                      <a:noFill/>
                    </a:lnB>
                    <a:solidFill>
                      <a:srgbClr val="FFFFFF"/>
                    </a:solidFill>
                  </a:tcPr>
                </a:tc>
                <a:tc>
                  <a:txBody>
                    <a:bodyPr/>
                    <a:lstStyle/>
                    <a:p>
                      <a:pPr algn="l" fontAlgn="b"/>
                      <a:r>
                        <a:rPr lang="en-US" sz="800" b="0" i="0" u="none" strike="noStrike" dirty="0">
                          <a:solidFill>
                            <a:srgbClr val="000000"/>
                          </a:solidFill>
                          <a:effectLst/>
                          <a:latin typeface="Calibri"/>
                        </a:rPr>
                        <a:t> </a:t>
                      </a:r>
                    </a:p>
                  </a:txBody>
                  <a:tcPr marL="45384" marR="0" marT="0" marB="0" anchor="b">
                    <a:lnL>
                      <a:noFill/>
                    </a:lnL>
                    <a:lnR>
                      <a:noFill/>
                    </a:lnR>
                    <a:lnT>
                      <a:noFill/>
                    </a:lnT>
                    <a:lnB>
                      <a:noFill/>
                    </a:lnB>
                    <a:solidFill>
                      <a:srgbClr val="FFFFFF"/>
                    </a:solidFill>
                  </a:tcPr>
                </a:tc>
                <a:tc>
                  <a:txBody>
                    <a:bodyPr/>
                    <a:lstStyle/>
                    <a:p>
                      <a:pPr algn="l" fontAlgn="b"/>
                      <a:r>
                        <a:rPr lang="en-US" sz="800" b="1" i="0" u="none" strike="noStrike">
                          <a:solidFill>
                            <a:srgbClr val="000000"/>
                          </a:solidFill>
                          <a:effectLst/>
                          <a:latin typeface="Arial"/>
                        </a:rPr>
                        <a:t>Participantes activos</a:t>
                      </a:r>
                    </a:p>
                  </a:txBody>
                  <a:tcPr marL="45384"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a:rPr>
                        <a:t> </a:t>
                      </a:r>
                    </a:p>
                  </a:txBody>
                  <a:tcPr marL="45384" marR="0" marT="0" marB="0" anchor="b">
                    <a:lnL>
                      <a:noFill/>
                    </a:lnL>
                    <a:lnR>
                      <a:noFill/>
                    </a:lnR>
                    <a:lnT>
                      <a:noFill/>
                    </a:lnT>
                    <a:lnB>
                      <a:noFill/>
                    </a:lnB>
                    <a:solidFill>
                      <a:srgbClr val="FFFFFF"/>
                    </a:solidFill>
                  </a:tcPr>
                </a:tc>
                <a:tc>
                  <a:txBody>
                    <a:bodyPr/>
                    <a:lstStyle/>
                    <a:p>
                      <a:pPr algn="l" fontAlgn="b"/>
                      <a:r>
                        <a:rPr lang="en-US" sz="800" b="1" i="0" u="none" strike="noStrike">
                          <a:solidFill>
                            <a:srgbClr val="000000"/>
                          </a:solidFill>
                          <a:effectLst/>
                          <a:latin typeface="Arial"/>
                        </a:rPr>
                        <a:t>Total de participantes</a:t>
                      </a:r>
                    </a:p>
                  </a:txBody>
                  <a:tcPr marL="45384" marR="0" marT="0" marB="0" anchor="b">
                    <a:lnL>
                      <a:noFill/>
                    </a:lnL>
                    <a:lnR>
                      <a:noFill/>
                    </a:lnR>
                    <a:lnT>
                      <a:noFill/>
                    </a:lnT>
                    <a:lnB>
                      <a:noFill/>
                    </a:lnB>
                    <a:solidFill>
                      <a:srgbClr val="FFFFFF"/>
                    </a:solidFill>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r>
              <a:tr h="132908">
                <a:tc>
                  <a:txBody>
                    <a:bodyPr/>
                    <a:lstStyle/>
                    <a:p>
                      <a:pPr algn="l" fontAlgn="b"/>
                      <a:r>
                        <a:rPr lang="en-US" sz="800" b="0" i="0" u="none" strike="noStrike">
                          <a:solidFill>
                            <a:srgbClr val="000000"/>
                          </a:solidFill>
                          <a:effectLst/>
                          <a:latin typeface="Arial"/>
                        </a:rPr>
                        <a:t>2/14/2018 10:09:53 AM</a:t>
                      </a:r>
                    </a:p>
                  </a:txBody>
                  <a:tcPr marL="45384"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a:rPr>
                        <a:t> </a:t>
                      </a:r>
                    </a:p>
                  </a:txBody>
                  <a:tcPr marL="45384" marR="0" marT="0" marB="0" anchor="b">
                    <a:lnL>
                      <a:noFill/>
                    </a:lnL>
                    <a:lnR>
                      <a:noFill/>
                    </a:lnR>
                    <a:lnT>
                      <a:noFill/>
                    </a:lnT>
                    <a:lnB>
                      <a:noFill/>
                    </a:lnB>
                    <a:solidFill>
                      <a:srgbClr val="FFFFFF"/>
                    </a:solidFill>
                  </a:tcPr>
                </a:tc>
                <a:tc>
                  <a:txBody>
                    <a:bodyPr/>
                    <a:lstStyle/>
                    <a:p>
                      <a:pPr algn="l" fontAlgn="b"/>
                      <a:r>
                        <a:rPr lang="en-US" sz="800" b="0" i="0" u="none" strike="noStrike" dirty="0">
                          <a:solidFill>
                            <a:srgbClr val="000000"/>
                          </a:solidFill>
                          <a:effectLst/>
                          <a:latin typeface="Arial"/>
                        </a:rPr>
                        <a:t>111</a:t>
                      </a:r>
                    </a:p>
                  </a:txBody>
                  <a:tcPr marL="45384"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a:rPr>
                        <a:t> </a:t>
                      </a:r>
                    </a:p>
                  </a:txBody>
                  <a:tcPr marL="45384"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Arial"/>
                        </a:rPr>
                        <a:t>111</a:t>
                      </a:r>
                    </a:p>
                  </a:txBody>
                  <a:tcPr marL="45384" marR="0" marT="0" marB="0" anchor="b">
                    <a:lnL>
                      <a:noFill/>
                    </a:lnL>
                    <a:lnR>
                      <a:noFill/>
                    </a:lnR>
                    <a:lnT>
                      <a:noFill/>
                    </a:lnT>
                    <a:lnB>
                      <a:noFill/>
                    </a:lnB>
                    <a:solidFill>
                      <a:srgbClr val="FFFFFF"/>
                    </a:solidFill>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r>
              <a:tr h="132908">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r>
              <a:tr h="132908">
                <a:tc>
                  <a:txBody>
                    <a:bodyPr/>
                    <a:lstStyle/>
                    <a:p>
                      <a:pPr algn="l" fontAlgn="b"/>
                      <a:r>
                        <a:rPr lang="en-US" sz="800" b="1" i="0" u="none" strike="noStrike">
                          <a:solidFill>
                            <a:srgbClr val="000000"/>
                          </a:solidFill>
                          <a:effectLst/>
                          <a:latin typeface="Arial"/>
                        </a:rPr>
                        <a:t>Puntuación promedio</a:t>
                      </a:r>
                    </a:p>
                  </a:txBody>
                  <a:tcPr marL="45384"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a:rPr>
                        <a:t> </a:t>
                      </a:r>
                    </a:p>
                  </a:txBody>
                  <a:tcPr marL="45384" marR="0" marT="0" marB="0" anchor="b">
                    <a:lnL>
                      <a:noFill/>
                    </a:lnL>
                    <a:lnR>
                      <a:noFill/>
                    </a:lnR>
                    <a:lnT>
                      <a:noFill/>
                    </a:lnT>
                    <a:lnB>
                      <a:noFill/>
                    </a:lnB>
                    <a:solidFill>
                      <a:srgbClr val="FFFFFF"/>
                    </a:solidFill>
                  </a:tcPr>
                </a:tc>
                <a:tc>
                  <a:txBody>
                    <a:bodyPr/>
                    <a:lstStyle/>
                    <a:p>
                      <a:pPr algn="l" fontAlgn="b"/>
                      <a:r>
                        <a:rPr lang="en-US" sz="800" b="1" i="0" u="none" strike="noStrike" dirty="0" err="1">
                          <a:solidFill>
                            <a:srgbClr val="000000"/>
                          </a:solidFill>
                          <a:effectLst/>
                          <a:latin typeface="Arial"/>
                        </a:rPr>
                        <a:t>Preguntas</a:t>
                      </a:r>
                      <a:endParaRPr lang="en-US" sz="800" b="1" i="0" u="none" strike="noStrike" dirty="0">
                        <a:solidFill>
                          <a:srgbClr val="000000"/>
                        </a:solidFill>
                        <a:effectLst/>
                        <a:latin typeface="Arial"/>
                      </a:endParaRPr>
                    </a:p>
                  </a:txBody>
                  <a:tcPr marL="45384" marR="0" marT="0" marB="0" anchor="b">
                    <a:lnL>
                      <a:noFill/>
                    </a:lnL>
                    <a:lnR>
                      <a:noFill/>
                    </a:lnR>
                    <a:lnT>
                      <a:noFill/>
                    </a:lnT>
                    <a:lnB>
                      <a:noFill/>
                    </a:lnB>
                    <a:solidFill>
                      <a:srgbClr val="FFFFFF"/>
                    </a:solidFill>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r>
              <a:tr h="132908">
                <a:tc>
                  <a:txBody>
                    <a:bodyPr/>
                    <a:lstStyle/>
                    <a:p>
                      <a:pPr algn="l" fontAlgn="b"/>
                      <a:r>
                        <a:rPr lang="en-US" sz="800" b="0" i="0" u="none" strike="noStrike">
                          <a:solidFill>
                            <a:srgbClr val="000000"/>
                          </a:solidFill>
                          <a:effectLst/>
                          <a:latin typeface="Arial"/>
                        </a:rPr>
                        <a:t>54,00%</a:t>
                      </a:r>
                    </a:p>
                  </a:txBody>
                  <a:tcPr marL="45384"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a:rPr>
                        <a:t> </a:t>
                      </a:r>
                    </a:p>
                  </a:txBody>
                  <a:tcPr marL="45384"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Arial"/>
                        </a:rPr>
                        <a:t>19</a:t>
                      </a:r>
                    </a:p>
                  </a:txBody>
                  <a:tcPr marL="45384" marR="0" marT="0" marB="0" anchor="b">
                    <a:lnL>
                      <a:noFill/>
                    </a:lnL>
                    <a:lnR>
                      <a:noFill/>
                    </a:lnR>
                    <a:lnT>
                      <a:noFill/>
                    </a:lnT>
                    <a:lnB>
                      <a:noFill/>
                    </a:lnB>
                    <a:solidFill>
                      <a:srgbClr val="FFFFFF"/>
                    </a:solidFill>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r>
              <a:tr h="132908">
                <a:tc>
                  <a:txBody>
                    <a:bodyPr/>
                    <a:lstStyle/>
                    <a:p>
                      <a:pPr algn="l" fontAlgn="b"/>
                      <a:r>
                        <a:rPr lang="en-US" sz="800" b="0" i="0" u="none" strike="noStrike">
                          <a:solidFill>
                            <a:srgbClr val="000000"/>
                          </a:solidFill>
                          <a:effectLst/>
                          <a:latin typeface="Calibri"/>
                        </a:rPr>
                        <a:t> </a:t>
                      </a:r>
                    </a:p>
                  </a:txBody>
                  <a:tcPr marL="45384"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45384"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45384"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45384"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45384"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r>
              <a:tr h="132908">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r>
              <a:tr h="159489">
                <a:tc>
                  <a:txBody>
                    <a:bodyPr/>
                    <a:lstStyle/>
                    <a:p>
                      <a:pPr algn="l" fontAlgn="b"/>
                      <a:r>
                        <a:rPr lang="en-US" sz="800" b="1" i="0" u="none" strike="noStrike">
                          <a:solidFill>
                            <a:srgbClr val="000000"/>
                          </a:solidFill>
                          <a:effectLst/>
                          <a:latin typeface="Arial"/>
                        </a:rPr>
                        <a:t>Resultados por pregunta</a:t>
                      </a:r>
                    </a:p>
                  </a:txBody>
                  <a:tcPr marL="45384" marR="0" marT="0" marB="0" anchor="b">
                    <a:lnL>
                      <a:noFill/>
                    </a:lnL>
                    <a:lnR>
                      <a:noFill/>
                    </a:lnR>
                    <a:lnT>
                      <a:noFill/>
                    </a:lnT>
                    <a:lnB>
                      <a:noFill/>
                    </a:lnB>
                    <a:solidFill>
                      <a:srgbClr val="FFFFFF"/>
                    </a:solidFill>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r>
              <a:tr h="132908">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r>
              <a:tr h="425302">
                <a:tc>
                  <a:txBody>
                    <a:bodyPr/>
                    <a:lstStyle/>
                    <a:p>
                      <a:pPr algn="l" fontAlgn="b"/>
                      <a:r>
                        <a:rPr lang="es-ES" sz="800" b="1" i="0" u="none" strike="noStrike" dirty="0">
                          <a:solidFill>
                            <a:srgbClr val="000000"/>
                          </a:solidFill>
                          <a:effectLst/>
                          <a:latin typeface="Arial"/>
                        </a:rPr>
                        <a:t>1. La acción de la acetilcolina se inactiva rápidamente a través de uno de los siguientes procesos (señale la respuesta correcta): (Opciones múltiples)</a:t>
                      </a:r>
                    </a:p>
                  </a:txBody>
                  <a:tcPr marL="45384"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r>
              <a:tr h="132908">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rowSpan="15" gridSpan="10">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rowSpan="15" hMerge="1">
                  <a:txBody>
                    <a:bodyPr/>
                    <a:lstStyle/>
                    <a:p>
                      <a:endParaRPr lang="en-US"/>
                    </a:p>
                  </a:txBody>
                  <a:tcPr/>
                </a:tc>
                <a:tc rowSpan="15" hMerge="1">
                  <a:txBody>
                    <a:bodyPr/>
                    <a:lstStyle/>
                    <a:p>
                      <a:endParaRPr lang="en-US"/>
                    </a:p>
                  </a:txBody>
                  <a:tcPr/>
                </a:tc>
                <a:tc rowSpan="15" hMerge="1">
                  <a:txBody>
                    <a:bodyPr/>
                    <a:lstStyle/>
                    <a:p>
                      <a:endParaRPr lang="en-US"/>
                    </a:p>
                  </a:txBody>
                  <a:tcPr/>
                </a:tc>
                <a:tc rowSpan="15" hMerge="1">
                  <a:txBody>
                    <a:bodyPr/>
                    <a:lstStyle/>
                    <a:p>
                      <a:endParaRPr lang="en-US"/>
                    </a:p>
                  </a:txBody>
                  <a:tcPr/>
                </a:tc>
                <a:tc rowSpan="15" hMerge="1">
                  <a:txBody>
                    <a:bodyPr/>
                    <a:lstStyle/>
                    <a:p>
                      <a:endParaRPr lang="en-US"/>
                    </a:p>
                  </a:txBody>
                  <a:tcPr/>
                </a:tc>
                <a:tc rowSpan="15" hMerge="1">
                  <a:txBody>
                    <a:bodyPr/>
                    <a:lstStyle/>
                    <a:p>
                      <a:endParaRPr lang="en-US"/>
                    </a:p>
                  </a:txBody>
                  <a:tcPr/>
                </a:tc>
                <a:tc rowSpan="15" hMerge="1">
                  <a:txBody>
                    <a:bodyPr/>
                    <a:lstStyle/>
                    <a:p>
                      <a:endParaRPr lang="en-US"/>
                    </a:p>
                  </a:txBody>
                  <a:tcPr/>
                </a:tc>
                <a:tc rowSpan="15" hMerge="1">
                  <a:txBody>
                    <a:bodyPr/>
                    <a:lstStyle/>
                    <a:p>
                      <a:endParaRPr lang="en-US"/>
                    </a:p>
                  </a:txBody>
                  <a:tcPr/>
                </a:tc>
                <a:tc rowSpan="15" hMerge="1">
                  <a:txBody>
                    <a:bodyPr/>
                    <a:lstStyle/>
                    <a:p>
                      <a:endParaRPr lang="en-US"/>
                    </a:p>
                  </a:txBody>
                  <a:tcPr/>
                </a:tc>
              </a:tr>
              <a:tr h="199360">
                <a:tc>
                  <a:txBody>
                    <a:bodyPr/>
                    <a:lstStyle/>
                    <a:p>
                      <a:pPr algn="l" fontAlgn="b"/>
                      <a:r>
                        <a:rPr lang="en-US" sz="800" b="0" i="0" u="none" strike="noStrike">
                          <a:solidFill>
                            <a:srgbClr val="000000"/>
                          </a:solidFill>
                          <a:effectLst/>
                          <a:latin typeface="Calibri"/>
                        </a:rPr>
                        <a:t> </a:t>
                      </a:r>
                    </a:p>
                  </a:txBody>
                  <a:tcPr marL="45384"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US" sz="800" b="1" i="0" u="none" strike="noStrike" dirty="0" err="1">
                          <a:solidFill>
                            <a:srgbClr val="FFFFFF"/>
                          </a:solidFill>
                          <a:effectLst/>
                          <a:latin typeface="Arial"/>
                        </a:rPr>
                        <a:t>Contestaciones</a:t>
                      </a:r>
                      <a:endParaRPr lang="en-US" sz="800" b="1" i="0" u="none" strike="noStrike" dirty="0">
                        <a:solidFill>
                          <a:srgbClr val="FFFF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9360">
                <a:tc>
                  <a:txBody>
                    <a:bodyPr/>
                    <a:lstStyle/>
                    <a:p>
                      <a:pPr algn="l" fontAlgn="b"/>
                      <a:r>
                        <a:rPr lang="en-US" sz="800" b="0" i="0" u="none" strike="noStrike">
                          <a:solidFill>
                            <a:srgbClr val="000000"/>
                          </a:solidFill>
                          <a:effectLst/>
                          <a:latin typeface="Calibri"/>
                        </a:rPr>
                        <a:t> </a:t>
                      </a:r>
                    </a:p>
                  </a:txBody>
                  <a:tcPr marL="45384"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dirty="0" err="1">
                          <a:solidFill>
                            <a:srgbClr val="000000"/>
                          </a:solidFill>
                          <a:effectLst/>
                          <a:latin typeface="Arial"/>
                        </a:rPr>
                        <a:t>Porcentaje</a:t>
                      </a:r>
                      <a:endParaRPr lang="en-US" sz="8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000000"/>
                          </a:solidFill>
                          <a:effectLst/>
                          <a:latin typeface="Arial"/>
                        </a:rPr>
                        <a:t>Recuento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8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72780">
                <a:tc>
                  <a:txBody>
                    <a:bodyPr/>
                    <a:lstStyle/>
                    <a:p>
                      <a:pPr algn="r" fontAlgn="ctr"/>
                      <a:r>
                        <a:rPr lang="es-ES" sz="800" b="0" i="0" u="none" strike="noStrike" dirty="0">
                          <a:solidFill>
                            <a:srgbClr val="608E3A"/>
                          </a:solidFill>
                          <a:effectLst/>
                          <a:latin typeface="Arial"/>
                        </a:rPr>
                        <a:t>Hidrólisis rápida por la Acetilcolinesterasa</a:t>
                      </a:r>
                      <a:r>
                        <a:rPr lang="es-ES" sz="800" b="0" i="1" u="none" strike="noStrike" dirty="0">
                          <a:solidFill>
                            <a:srgbClr val="608E3A"/>
                          </a:solidFill>
                          <a:effectLst/>
                          <a:latin typeface="Arial"/>
                        </a:rPr>
                        <a:t> ( c )</a:t>
                      </a:r>
                      <a:endParaRPr lang="es-ES" sz="800" b="0" i="0" u="none" strike="noStrike" dirty="0">
                        <a:solidFill>
                          <a:srgbClr val="608E3A"/>
                        </a:solidFill>
                        <a:effectLst/>
                        <a:latin typeface="Arial"/>
                      </a:endParaRPr>
                    </a:p>
                  </a:txBody>
                  <a:tcPr marL="0" marR="45384"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dirty="0">
                          <a:solidFill>
                            <a:srgbClr val="608E3A"/>
                          </a:solidFill>
                          <a:effectLst/>
                          <a:latin typeface="Arial"/>
                        </a:rPr>
                        <a:t>79,57%</a:t>
                      </a:r>
                    </a:p>
                  </a:txBody>
                  <a:tcPr marL="0" marR="4538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608E3A"/>
                          </a:solidFill>
                          <a:effectLst/>
                          <a:latin typeface="Arial"/>
                        </a:rPr>
                        <a:t>74</a:t>
                      </a:r>
                    </a:p>
                  </a:txBody>
                  <a:tcPr marL="0" marR="4538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8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72780">
                <a:tc>
                  <a:txBody>
                    <a:bodyPr/>
                    <a:lstStyle/>
                    <a:p>
                      <a:pPr algn="r" fontAlgn="ctr"/>
                      <a:r>
                        <a:rPr lang="es-ES" sz="800" b="0" i="0" u="none" strike="noStrike" dirty="0" err="1">
                          <a:solidFill>
                            <a:srgbClr val="B42E2E"/>
                          </a:solidFill>
                          <a:effectLst/>
                          <a:latin typeface="Arial"/>
                        </a:rPr>
                        <a:t>Recaptación</a:t>
                      </a:r>
                      <a:r>
                        <a:rPr lang="es-ES" sz="800" b="0" i="0" u="none" strike="noStrike" dirty="0">
                          <a:solidFill>
                            <a:srgbClr val="B42E2E"/>
                          </a:solidFill>
                          <a:effectLst/>
                          <a:latin typeface="Arial"/>
                        </a:rPr>
                        <a:t> neuronal en sinapsis colinérgicas</a:t>
                      </a:r>
                    </a:p>
                  </a:txBody>
                  <a:tcPr marL="0" marR="45384"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solidFill>
                            <a:srgbClr val="B42E2E"/>
                          </a:solidFill>
                          <a:effectLst/>
                          <a:latin typeface="Arial"/>
                        </a:rPr>
                        <a:t>13,98%</a:t>
                      </a:r>
                    </a:p>
                  </a:txBody>
                  <a:tcPr marL="0" marR="4538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B42E2E"/>
                          </a:solidFill>
                          <a:effectLst/>
                          <a:latin typeface="Arial"/>
                        </a:rPr>
                        <a:t>13</a:t>
                      </a:r>
                    </a:p>
                  </a:txBody>
                  <a:tcPr marL="0" marR="4538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8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72780">
                <a:tc>
                  <a:txBody>
                    <a:bodyPr/>
                    <a:lstStyle/>
                    <a:p>
                      <a:pPr algn="r" fontAlgn="ctr"/>
                      <a:r>
                        <a:rPr lang="es-ES" sz="800" b="0" i="0" u="none" strike="noStrike" dirty="0" err="1">
                          <a:solidFill>
                            <a:srgbClr val="B42E2E"/>
                          </a:solidFill>
                          <a:effectLst/>
                          <a:latin typeface="Arial"/>
                        </a:rPr>
                        <a:t>Recaptación</a:t>
                      </a:r>
                      <a:r>
                        <a:rPr lang="es-ES" sz="800" b="0" i="0" u="none" strike="noStrike" dirty="0">
                          <a:solidFill>
                            <a:srgbClr val="B42E2E"/>
                          </a:solidFill>
                          <a:effectLst/>
                          <a:latin typeface="Arial"/>
                        </a:rPr>
                        <a:t> en las células </a:t>
                      </a:r>
                      <a:r>
                        <a:rPr lang="es-ES" sz="800" b="0" i="0" u="none" strike="noStrike" dirty="0" err="1">
                          <a:solidFill>
                            <a:srgbClr val="B42E2E"/>
                          </a:solidFill>
                          <a:effectLst/>
                          <a:latin typeface="Arial"/>
                        </a:rPr>
                        <a:t>postsinápticas</a:t>
                      </a:r>
                      <a:endParaRPr lang="es-ES" sz="800" b="0" i="0" u="none" strike="noStrike" dirty="0">
                        <a:solidFill>
                          <a:srgbClr val="B42E2E"/>
                        </a:solidFill>
                        <a:effectLst/>
                        <a:latin typeface="Arial"/>
                      </a:endParaRPr>
                    </a:p>
                  </a:txBody>
                  <a:tcPr marL="0" marR="45384"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solidFill>
                            <a:srgbClr val="B42E2E"/>
                          </a:solidFill>
                          <a:effectLst/>
                          <a:latin typeface="Arial"/>
                        </a:rPr>
                        <a:t>3,23%</a:t>
                      </a:r>
                    </a:p>
                  </a:txBody>
                  <a:tcPr marL="0" marR="4538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B42E2E"/>
                          </a:solidFill>
                          <a:effectLst/>
                          <a:latin typeface="Arial"/>
                        </a:rPr>
                        <a:t>3</a:t>
                      </a:r>
                    </a:p>
                  </a:txBody>
                  <a:tcPr marL="0" marR="4538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8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72780">
                <a:tc>
                  <a:txBody>
                    <a:bodyPr/>
                    <a:lstStyle/>
                    <a:p>
                      <a:pPr algn="r" fontAlgn="ctr"/>
                      <a:r>
                        <a:rPr lang="es-ES" sz="800" b="0" i="0" u="none" strike="noStrike" dirty="0">
                          <a:solidFill>
                            <a:srgbClr val="B42E2E"/>
                          </a:solidFill>
                          <a:effectLst/>
                          <a:latin typeface="Arial"/>
                        </a:rPr>
                        <a:t>Difusión a la circulación sanguínea</a:t>
                      </a:r>
                    </a:p>
                  </a:txBody>
                  <a:tcPr marL="0" marR="45384"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solidFill>
                            <a:srgbClr val="B42E2E"/>
                          </a:solidFill>
                          <a:effectLst/>
                          <a:latin typeface="Arial"/>
                        </a:rPr>
                        <a:t>2,15%</a:t>
                      </a:r>
                    </a:p>
                  </a:txBody>
                  <a:tcPr marL="0" marR="4538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dirty="0">
                          <a:solidFill>
                            <a:srgbClr val="B42E2E"/>
                          </a:solidFill>
                          <a:effectLst/>
                          <a:latin typeface="Arial"/>
                        </a:rPr>
                        <a:t>2</a:t>
                      </a:r>
                    </a:p>
                  </a:txBody>
                  <a:tcPr marL="0" marR="4538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8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72780">
                <a:tc>
                  <a:txBody>
                    <a:bodyPr/>
                    <a:lstStyle/>
                    <a:p>
                      <a:pPr algn="r" fontAlgn="ctr"/>
                      <a:r>
                        <a:rPr lang="en-US" sz="800" b="0" i="0" u="none" strike="noStrike" dirty="0" err="1">
                          <a:solidFill>
                            <a:srgbClr val="B42E2E"/>
                          </a:solidFill>
                          <a:effectLst/>
                          <a:latin typeface="Arial"/>
                        </a:rPr>
                        <a:t>Activación</a:t>
                      </a:r>
                      <a:r>
                        <a:rPr lang="en-US" sz="800" b="0" i="0" u="none" strike="noStrike" dirty="0">
                          <a:solidFill>
                            <a:srgbClr val="B42E2E"/>
                          </a:solidFill>
                          <a:effectLst/>
                          <a:latin typeface="Arial"/>
                        </a:rPr>
                        <a:t> de </a:t>
                      </a:r>
                      <a:r>
                        <a:rPr lang="en-US" sz="800" b="0" i="0" u="none" strike="noStrike" dirty="0" err="1">
                          <a:solidFill>
                            <a:srgbClr val="B42E2E"/>
                          </a:solidFill>
                          <a:effectLst/>
                          <a:latin typeface="Arial"/>
                        </a:rPr>
                        <a:t>receptores</a:t>
                      </a:r>
                      <a:r>
                        <a:rPr lang="en-US" sz="800" b="0" i="0" u="none" strike="noStrike" dirty="0">
                          <a:solidFill>
                            <a:srgbClr val="B42E2E"/>
                          </a:solidFill>
                          <a:effectLst/>
                          <a:latin typeface="Arial"/>
                        </a:rPr>
                        <a:t> </a:t>
                      </a:r>
                      <a:r>
                        <a:rPr lang="en-US" sz="800" b="0" i="0" u="none" strike="noStrike" dirty="0" err="1">
                          <a:solidFill>
                            <a:srgbClr val="B42E2E"/>
                          </a:solidFill>
                          <a:effectLst/>
                          <a:latin typeface="Arial"/>
                        </a:rPr>
                        <a:t>nicotínicos</a:t>
                      </a:r>
                      <a:endParaRPr lang="en-US" sz="800" b="0" i="0" u="none" strike="noStrike" dirty="0">
                        <a:solidFill>
                          <a:srgbClr val="B42E2E"/>
                        </a:solidFill>
                        <a:effectLst/>
                        <a:latin typeface="Arial"/>
                      </a:endParaRPr>
                    </a:p>
                  </a:txBody>
                  <a:tcPr marL="0" marR="45384"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solidFill>
                            <a:srgbClr val="B42E2E"/>
                          </a:solidFill>
                          <a:effectLst/>
                          <a:latin typeface="Arial"/>
                        </a:rPr>
                        <a:t>1,08%</a:t>
                      </a:r>
                    </a:p>
                  </a:txBody>
                  <a:tcPr marL="0" marR="4538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B42E2E"/>
                          </a:solidFill>
                          <a:effectLst/>
                          <a:latin typeface="Arial"/>
                        </a:rPr>
                        <a:t>1</a:t>
                      </a:r>
                    </a:p>
                  </a:txBody>
                  <a:tcPr marL="0" marR="4538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8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72780">
                <a:tc>
                  <a:txBody>
                    <a:bodyPr/>
                    <a:lstStyle/>
                    <a:p>
                      <a:pPr algn="r" fontAlgn="ctr"/>
                      <a:r>
                        <a:rPr lang="en-US" sz="800" b="1" i="0" u="none" strike="noStrike">
                          <a:solidFill>
                            <a:srgbClr val="000000"/>
                          </a:solidFill>
                          <a:effectLst/>
                          <a:latin typeface="Arial"/>
                        </a:rPr>
                        <a:t>Totales</a:t>
                      </a:r>
                    </a:p>
                  </a:txBody>
                  <a:tcPr marL="0" marR="45384"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1" i="0" u="none" strike="noStrike">
                          <a:solidFill>
                            <a:srgbClr val="000000"/>
                          </a:solidFill>
                          <a:effectLst/>
                          <a:latin typeface="Arial"/>
                        </a:rPr>
                        <a:t>100%</a:t>
                      </a:r>
                    </a:p>
                  </a:txBody>
                  <a:tcPr marL="0" marR="4538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ctr"/>
                      <a:r>
                        <a:rPr lang="en-US" sz="800" b="1" i="0" u="none" strike="noStrike" dirty="0">
                          <a:solidFill>
                            <a:srgbClr val="000000"/>
                          </a:solidFill>
                          <a:effectLst/>
                          <a:latin typeface="Arial"/>
                        </a:rPr>
                        <a:t>93</a:t>
                      </a:r>
                    </a:p>
                  </a:txBody>
                  <a:tcPr marL="0" marR="4538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b"/>
                      <a:endParaRPr lang="en-US" sz="8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72780">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72780">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72780">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72780">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72780">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32908">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0" marR="0" marT="0"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graphicFrame>
        <p:nvGraphicFramePr>
          <p:cNvPr id="7" name="1 Gráfico"/>
          <p:cNvGraphicFramePr/>
          <p:nvPr>
            <p:extLst>
              <p:ext uri="{D42A27DB-BD31-4B8C-83A1-F6EECF244321}">
                <p14:modId xmlns:p14="http://schemas.microsoft.com/office/powerpoint/2010/main" val="416592161"/>
              </p:ext>
            </p:extLst>
          </p:nvPr>
        </p:nvGraphicFramePr>
        <p:xfrm>
          <a:off x="4716016" y="2924944"/>
          <a:ext cx="3816424"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8" name="7 Rectángulo"/>
          <p:cNvSpPr/>
          <p:nvPr/>
        </p:nvSpPr>
        <p:spPr>
          <a:xfrm>
            <a:off x="1691680" y="476672"/>
            <a:ext cx="5904657"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solidFill>
                  <a:srgbClr val="C00000"/>
                </a:solidFill>
                <a:effectLst>
                  <a:outerShdw blurRad="50800" dist="39000" dir="5460000" algn="tl">
                    <a:srgbClr val="000000">
                      <a:alpha val="38000"/>
                    </a:srgbClr>
                  </a:outerShdw>
                </a:effectLst>
              </a:rPr>
              <a:t>Ejemplo de resultados por cada pregunta</a:t>
            </a:r>
            <a:endParaRPr lang="es-ES" sz="2800"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35671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25</a:t>
            </a:fld>
            <a:endParaRPr lang="es-ES_tradnl">
              <a:solidFill>
                <a:prstClr val="black">
                  <a:tint val="75000"/>
                </a:prstClr>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702474887"/>
              </p:ext>
            </p:extLst>
          </p:nvPr>
        </p:nvGraphicFramePr>
        <p:xfrm>
          <a:off x="107504" y="800852"/>
          <a:ext cx="8712968" cy="5580476"/>
        </p:xfrm>
        <a:graphic>
          <a:graphicData uri="http://schemas.openxmlformats.org/drawingml/2006/table">
            <a:tbl>
              <a:tblPr/>
              <a:tblGrid>
                <a:gridCol w="4726888"/>
                <a:gridCol w="3986080"/>
              </a:tblGrid>
              <a:tr h="238516">
                <a:tc>
                  <a:txBody>
                    <a:bodyPr/>
                    <a:lstStyle/>
                    <a:p>
                      <a:pPr algn="r" fontAlgn="b"/>
                      <a:r>
                        <a:rPr lang="en-US" sz="800" b="1" i="0" u="none" strike="noStrike" dirty="0" err="1">
                          <a:solidFill>
                            <a:srgbClr val="000000"/>
                          </a:solidFill>
                          <a:effectLst/>
                          <a:latin typeface="Arial"/>
                        </a:rPr>
                        <a:t>Nombre</a:t>
                      </a:r>
                      <a:endParaRPr lang="en-US" sz="800" b="1" i="0" u="none" strike="noStrike" dirty="0">
                        <a:solidFill>
                          <a:srgbClr val="000000"/>
                        </a:solidFill>
                        <a:effectLst/>
                        <a:latin typeface="Arial"/>
                      </a:endParaRPr>
                    </a:p>
                  </a:txBody>
                  <a:tcPr marL="27540" marR="3060" marT="3060"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a:endParaRPr>
                    </a:p>
                  </a:txBody>
                  <a:tcPr marL="3060" marR="3060" marT="3060" marB="0" anchor="b">
                    <a:lnL>
                      <a:noFill/>
                    </a:lnL>
                    <a:lnR>
                      <a:noFill/>
                    </a:lnR>
                    <a:lnT>
                      <a:noFill/>
                    </a:lnT>
                    <a:lnB>
                      <a:noFill/>
                    </a:lnB>
                  </a:tcPr>
                </a:tc>
              </a:tr>
              <a:tr h="49516">
                <a:tc>
                  <a:txBody>
                    <a:bodyPr/>
                    <a:lstStyle/>
                    <a:p>
                      <a:pPr algn="r" fontAlgn="b"/>
                      <a:r>
                        <a:rPr lang="en-US" sz="800" b="1" i="0" u="none" strike="noStrike" dirty="0" err="1">
                          <a:solidFill>
                            <a:srgbClr val="C00000"/>
                          </a:solidFill>
                          <a:effectLst/>
                          <a:latin typeface="Arial"/>
                        </a:rPr>
                        <a:t>Juanjo</a:t>
                      </a:r>
                      <a:r>
                        <a:rPr lang="en-US" sz="800" b="1" i="0" u="none" strike="noStrike" dirty="0">
                          <a:solidFill>
                            <a:srgbClr val="C00000"/>
                          </a:solidFill>
                          <a:effectLst/>
                          <a:latin typeface="Arial"/>
                        </a:rPr>
                        <a:t> Gomez</a:t>
                      </a:r>
                    </a:p>
                  </a:txBody>
                  <a:tcPr marL="27540" marR="3060" marT="3060"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a:endParaRPr>
                    </a:p>
                  </a:txBody>
                  <a:tcPr marL="3060" marR="3060" marT="3060" marB="0" anchor="b">
                    <a:lnL>
                      <a:noFill/>
                    </a:lnL>
                    <a:lnR>
                      <a:noFill/>
                    </a:lnR>
                    <a:lnT>
                      <a:noFill/>
                    </a:lnT>
                    <a:lnB>
                      <a:noFill/>
                    </a:lnB>
                  </a:tcPr>
                </a:tc>
              </a:tr>
              <a:tr h="72825">
                <a:tc>
                  <a:txBody>
                    <a:bodyPr/>
                    <a:lstStyle/>
                    <a:p>
                      <a:pPr algn="r" fontAlgn="b"/>
                      <a:r>
                        <a:rPr lang="en-US" sz="800" b="1" i="0" u="none" strike="noStrike" dirty="0">
                          <a:solidFill>
                            <a:srgbClr val="000000"/>
                          </a:solidFill>
                          <a:effectLst/>
                          <a:latin typeface="Arial"/>
                        </a:rPr>
                        <a:t>ID de </a:t>
                      </a:r>
                      <a:r>
                        <a:rPr lang="en-US" sz="800" b="1" i="0" u="none" strike="noStrike" dirty="0" err="1">
                          <a:solidFill>
                            <a:srgbClr val="000000"/>
                          </a:solidFill>
                          <a:effectLst/>
                          <a:latin typeface="Arial"/>
                        </a:rPr>
                        <a:t>usuario</a:t>
                      </a:r>
                      <a:endParaRPr lang="en-US" sz="800" b="1" i="0" u="none" strike="noStrike" dirty="0">
                        <a:solidFill>
                          <a:srgbClr val="000000"/>
                        </a:solidFill>
                        <a:effectLst/>
                        <a:latin typeface="Arial"/>
                      </a:endParaRPr>
                    </a:p>
                  </a:txBody>
                  <a:tcPr marL="27540" marR="3060" marT="3060" marB="0" anchor="b">
                    <a:lnL>
                      <a:noFill/>
                    </a:lnL>
                    <a:lnR>
                      <a:noFill/>
                    </a:lnR>
                    <a:lnT>
                      <a:noFill/>
                    </a:lnT>
                    <a:lnB>
                      <a:noFill/>
                    </a:lnB>
                    <a:noFill/>
                  </a:tcPr>
                </a:tc>
                <a:tc>
                  <a:txBody>
                    <a:bodyPr/>
                    <a:lstStyle/>
                    <a:p>
                      <a:pPr algn="r" fontAlgn="b"/>
                      <a:r>
                        <a:rPr lang="en-US" sz="800" b="1" i="0" u="none" strike="noStrike" dirty="0">
                          <a:solidFill>
                            <a:srgbClr val="000000"/>
                          </a:solidFill>
                          <a:effectLst/>
                          <a:latin typeface="Arial"/>
                        </a:rPr>
                        <a:t>Total de </a:t>
                      </a:r>
                      <a:r>
                        <a:rPr lang="en-US" sz="800" b="1" i="0" u="none" strike="noStrike" dirty="0" err="1">
                          <a:solidFill>
                            <a:srgbClr val="000000"/>
                          </a:solidFill>
                          <a:effectLst/>
                          <a:latin typeface="Arial"/>
                        </a:rPr>
                        <a:t>puntos</a:t>
                      </a:r>
                      <a:r>
                        <a:rPr lang="en-US" sz="800" b="1" i="0" u="none" strike="noStrike" dirty="0">
                          <a:solidFill>
                            <a:srgbClr val="000000"/>
                          </a:solidFill>
                          <a:effectLst/>
                          <a:latin typeface="Arial"/>
                        </a:rPr>
                        <a:t> 8</a:t>
                      </a:r>
                    </a:p>
                  </a:txBody>
                  <a:tcPr marL="27540" marR="3060" marT="3060" marB="0" anchor="b">
                    <a:lnL>
                      <a:noFill/>
                    </a:lnL>
                    <a:lnR>
                      <a:noFill/>
                    </a:lnR>
                    <a:lnT>
                      <a:noFill/>
                    </a:lnT>
                    <a:lnB>
                      <a:noFill/>
                    </a:lnB>
                    <a:noFill/>
                  </a:tcPr>
                </a:tc>
              </a:tr>
              <a:tr h="72825">
                <a:tc>
                  <a:txBody>
                    <a:bodyPr/>
                    <a:lstStyle/>
                    <a:p>
                      <a:pPr algn="r" fontAlgn="b"/>
                      <a:r>
                        <a:rPr lang="en-US" sz="800" b="0" i="0" u="none" strike="noStrike" dirty="0">
                          <a:solidFill>
                            <a:srgbClr val="000000"/>
                          </a:solidFill>
                          <a:effectLst/>
                          <a:latin typeface="Arial"/>
                        </a:rPr>
                        <a:t>-</a:t>
                      </a:r>
                    </a:p>
                  </a:txBody>
                  <a:tcPr marL="27540" marR="3060" marT="3060" marB="0" anchor="b">
                    <a:lnL>
                      <a:noFill/>
                    </a:lnL>
                    <a:lnR>
                      <a:noFill/>
                    </a:lnR>
                    <a:lnT>
                      <a:noFill/>
                    </a:lnT>
                    <a:lnB>
                      <a:noFill/>
                    </a:lnB>
                    <a:noFill/>
                  </a:tcPr>
                </a:tc>
                <a:tc>
                  <a:txBody>
                    <a:bodyPr/>
                    <a:lstStyle/>
                    <a:p>
                      <a:pPr algn="r" fontAlgn="b"/>
                      <a:r>
                        <a:rPr lang="en-US" sz="800" b="0" i="0" u="none" strike="noStrike" dirty="0">
                          <a:solidFill>
                            <a:srgbClr val="000000"/>
                          </a:solidFill>
                          <a:effectLst/>
                          <a:latin typeface="Arial"/>
                        </a:rPr>
                        <a:t> </a:t>
                      </a:r>
                    </a:p>
                  </a:txBody>
                  <a:tcPr marL="27540" marR="3060" marT="3060" marB="0" anchor="b">
                    <a:lnL>
                      <a:noFill/>
                    </a:lnL>
                    <a:lnR>
                      <a:noFill/>
                    </a:lnR>
                    <a:lnT>
                      <a:noFill/>
                    </a:lnT>
                    <a:lnB>
                      <a:noFill/>
                    </a:lnB>
                    <a:noFill/>
                  </a:tcPr>
                </a:tc>
              </a:tr>
              <a:tr h="178632">
                <a:tc>
                  <a:txBody>
                    <a:bodyPr/>
                    <a:lstStyle/>
                    <a:p>
                      <a:pPr algn="r" fontAlgn="b"/>
                      <a:r>
                        <a:rPr lang="en-US" sz="800" b="1" i="0" u="none" strike="noStrike" dirty="0" err="1">
                          <a:solidFill>
                            <a:srgbClr val="000000"/>
                          </a:solidFill>
                          <a:effectLst/>
                          <a:latin typeface="Arial"/>
                        </a:rPr>
                        <a:t>Dispositivo</a:t>
                      </a:r>
                      <a:r>
                        <a:rPr lang="en-US" sz="800" b="1" i="0" u="none" strike="noStrike" dirty="0">
                          <a:solidFill>
                            <a:srgbClr val="000000"/>
                          </a:solidFill>
                          <a:effectLst/>
                          <a:latin typeface="Arial"/>
                        </a:rPr>
                        <a:t> que </a:t>
                      </a:r>
                      <a:r>
                        <a:rPr lang="en-US" sz="800" b="1" i="0" u="none" strike="noStrike" dirty="0" err="1">
                          <a:solidFill>
                            <a:srgbClr val="000000"/>
                          </a:solidFill>
                          <a:effectLst/>
                          <a:latin typeface="Arial"/>
                        </a:rPr>
                        <a:t>contesta</a:t>
                      </a:r>
                      <a:endParaRPr lang="en-US" sz="800" b="1" i="0" u="none" strike="noStrike" dirty="0">
                        <a:solidFill>
                          <a:srgbClr val="000000"/>
                        </a:solidFill>
                        <a:effectLst/>
                        <a:latin typeface="Arial"/>
                      </a:endParaRPr>
                    </a:p>
                  </a:txBody>
                  <a:tcPr marL="27540" marR="3060" marT="3060" marB="0" anchor="b">
                    <a:lnL>
                      <a:noFill/>
                    </a:lnL>
                    <a:lnR>
                      <a:noFill/>
                    </a:lnR>
                    <a:lnT>
                      <a:noFill/>
                    </a:lnT>
                    <a:lnB>
                      <a:noFill/>
                    </a:lnB>
                    <a:noFill/>
                  </a:tcPr>
                </a:tc>
                <a:tc>
                  <a:txBody>
                    <a:bodyPr/>
                    <a:lstStyle/>
                    <a:p>
                      <a:pPr algn="r" fontAlgn="b"/>
                      <a:r>
                        <a:rPr lang="en-US" sz="800" b="1" i="0" u="none" strike="noStrike" dirty="0" err="1">
                          <a:solidFill>
                            <a:srgbClr val="000000"/>
                          </a:solidFill>
                          <a:effectLst/>
                          <a:latin typeface="Arial"/>
                        </a:rPr>
                        <a:t>Puntuación</a:t>
                      </a:r>
                      <a:endParaRPr lang="en-US" sz="800" b="1" i="0" u="none" strike="noStrike" dirty="0">
                        <a:solidFill>
                          <a:srgbClr val="000000"/>
                        </a:solidFill>
                        <a:effectLst/>
                        <a:latin typeface="Arial"/>
                      </a:endParaRPr>
                    </a:p>
                  </a:txBody>
                  <a:tcPr marL="27540" marR="3060" marT="3060" marB="0" anchor="b">
                    <a:lnL>
                      <a:noFill/>
                    </a:lnL>
                    <a:lnR>
                      <a:noFill/>
                    </a:lnR>
                    <a:lnT>
                      <a:noFill/>
                    </a:lnT>
                    <a:lnB>
                      <a:noFill/>
                    </a:lnB>
                    <a:noFill/>
                  </a:tcPr>
                </a:tc>
              </a:tr>
              <a:tr h="72825">
                <a:tc>
                  <a:txBody>
                    <a:bodyPr/>
                    <a:lstStyle/>
                    <a:p>
                      <a:pPr algn="r" fontAlgn="b"/>
                      <a:r>
                        <a:rPr lang="en-US" sz="800" b="0" i="0" u="none" strike="noStrike" dirty="0">
                          <a:solidFill>
                            <a:srgbClr val="000000"/>
                          </a:solidFill>
                          <a:effectLst/>
                          <a:latin typeface="Arial"/>
                        </a:rPr>
                        <a:t>1100A68F</a:t>
                      </a:r>
                    </a:p>
                  </a:txBody>
                  <a:tcPr marL="27540" marR="3060" marT="306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dirty="0">
                        <a:solidFill>
                          <a:srgbClr val="000000"/>
                        </a:solidFill>
                        <a:effectLst/>
                        <a:latin typeface="Arial"/>
                      </a:endParaRPr>
                    </a:p>
                  </a:txBody>
                  <a:tcPr marL="27540" marR="3060" marT="3060" marB="0" anchor="b">
                    <a:lnL>
                      <a:noFill/>
                    </a:lnL>
                    <a:lnR>
                      <a:noFill/>
                    </a:lnR>
                    <a:lnT>
                      <a:noFill/>
                    </a:lnT>
                    <a:lnB w="6350" cap="flat" cmpd="sng" algn="ctr">
                      <a:solidFill>
                        <a:srgbClr val="000000"/>
                      </a:solidFill>
                      <a:prstDash val="solid"/>
                      <a:round/>
                      <a:headEnd type="none" w="med" len="med"/>
                      <a:tailEnd type="none" w="med" len="med"/>
                    </a:lnB>
                    <a:noFill/>
                  </a:tcPr>
                </a:tc>
              </a:tr>
              <a:tr h="72825">
                <a:tc>
                  <a:txBody>
                    <a:bodyPr/>
                    <a:lstStyle/>
                    <a:p>
                      <a:pPr algn="ctr" fontAlgn="ctr"/>
                      <a:r>
                        <a:rPr lang="en-US" sz="800" b="1" i="0" u="none" strike="noStrike" dirty="0" err="1">
                          <a:solidFill>
                            <a:srgbClr val="FFFFFF"/>
                          </a:solidFill>
                          <a:effectLst/>
                          <a:latin typeface="Arial"/>
                        </a:rPr>
                        <a:t>Pregunta</a:t>
                      </a:r>
                      <a:endParaRPr lang="en-US" sz="800" b="1" i="0" u="none" strike="noStrike" dirty="0">
                        <a:solidFill>
                          <a:srgbClr val="FFFFFF"/>
                        </a:solidFill>
                        <a:effectLst/>
                        <a:latin typeface="Arial"/>
                      </a:endParaRPr>
                    </a:p>
                  </a:txBody>
                  <a:tcPr marL="3060" marR="3060" marT="3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800" b="1" i="0" u="none" strike="noStrike">
                          <a:solidFill>
                            <a:srgbClr val="FFFFFF"/>
                          </a:solidFill>
                          <a:effectLst/>
                          <a:latin typeface="Arial"/>
                        </a:rPr>
                        <a:t>Contestación</a:t>
                      </a:r>
                    </a:p>
                  </a:txBody>
                  <a:tcPr marL="3060" marR="3060" marT="3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74604">
                <a:tc>
                  <a:txBody>
                    <a:bodyPr/>
                    <a:lstStyle/>
                    <a:p>
                      <a:pPr algn="l" fontAlgn="t"/>
                      <a:r>
                        <a:rPr lang="es-ES" sz="800" b="0" i="0" u="none" strike="noStrike" dirty="0">
                          <a:solidFill>
                            <a:srgbClr val="000000"/>
                          </a:solidFill>
                          <a:effectLst/>
                          <a:latin typeface="Arial"/>
                        </a:rPr>
                        <a:t> </a:t>
                      </a:r>
                      <a:br>
                        <a:rPr lang="es-ES" sz="800" b="0" i="0" u="none" strike="noStrike" dirty="0">
                          <a:solidFill>
                            <a:srgbClr val="000000"/>
                          </a:solidFill>
                          <a:effectLst/>
                          <a:latin typeface="Arial"/>
                        </a:rPr>
                      </a:br>
                      <a:r>
                        <a:rPr lang="es-ES" sz="800" b="1" i="0" u="none" strike="noStrike" dirty="0">
                          <a:solidFill>
                            <a:srgbClr val="000000"/>
                          </a:solidFill>
                          <a:effectLst/>
                          <a:latin typeface="Arial"/>
                        </a:rPr>
                        <a:t>1.</a:t>
                      </a:r>
                      <a:r>
                        <a:rPr lang="es-ES" sz="800" b="0" i="0" u="none" strike="noStrike" dirty="0">
                          <a:solidFill>
                            <a:srgbClr val="000000"/>
                          </a:solidFill>
                          <a:effectLst/>
                          <a:latin typeface="Arial"/>
                        </a:rPr>
                        <a:t> Para conectarme desde el dispositivo: ¿Cómo me ha resultado?</a:t>
                      </a:r>
                      <a:endParaRPr lang="es-E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dirty="0">
                          <a:solidFill>
                            <a:srgbClr val="000000"/>
                          </a:solidFill>
                          <a:effectLst/>
                          <a:latin typeface="Arial"/>
                        </a:rPr>
                        <a:t> </a:t>
                      </a:r>
                      <a:br>
                        <a:rPr lang="en-US" sz="800" b="0" i="0" u="none" strike="noStrike" dirty="0">
                          <a:solidFill>
                            <a:srgbClr val="000000"/>
                          </a:solidFill>
                          <a:effectLst/>
                          <a:latin typeface="Arial"/>
                        </a:rPr>
                      </a:br>
                      <a:r>
                        <a:rPr lang="en-US" sz="800" b="1" i="0" u="none" strike="noStrike" dirty="0">
                          <a:solidFill>
                            <a:srgbClr val="000000"/>
                          </a:solidFill>
                          <a:effectLst/>
                          <a:latin typeface="Arial"/>
                        </a:rPr>
                        <a:t>A.</a:t>
                      </a:r>
                      <a:r>
                        <a:rPr lang="en-US" sz="800" b="0" i="0" u="none" strike="noStrike" dirty="0">
                          <a:solidFill>
                            <a:srgbClr val="000000"/>
                          </a:solidFill>
                          <a:effectLst/>
                          <a:latin typeface="Arial"/>
                        </a:rPr>
                        <a:t> </a:t>
                      </a:r>
                      <a:r>
                        <a:rPr lang="en-US" sz="800" b="0" i="0" u="none" strike="noStrike" dirty="0" err="1">
                          <a:solidFill>
                            <a:srgbClr val="000000"/>
                          </a:solidFill>
                          <a:effectLst/>
                          <a:latin typeface="Arial"/>
                        </a:rPr>
                        <a:t>Muy</a:t>
                      </a:r>
                      <a:r>
                        <a:rPr lang="en-US" sz="800" b="0" i="0" u="none" strike="noStrike" dirty="0">
                          <a:solidFill>
                            <a:srgbClr val="000000"/>
                          </a:solidFill>
                          <a:effectLst/>
                          <a:latin typeface="Arial"/>
                        </a:rPr>
                        <a:t> </a:t>
                      </a:r>
                      <a:r>
                        <a:rPr lang="en-US" sz="800" b="0" i="0" u="none" strike="noStrike" dirty="0" err="1">
                          <a:solidFill>
                            <a:srgbClr val="000000"/>
                          </a:solidFill>
                          <a:effectLst/>
                          <a:latin typeface="Arial"/>
                        </a:rPr>
                        <a:t>fácil</a:t>
                      </a:r>
                      <a:r>
                        <a:rPr lang="en-US" sz="800" b="0" i="0" u="none" strike="noStrike" dirty="0">
                          <a:solidFill>
                            <a:srgbClr val="000000"/>
                          </a:solidFill>
                          <a:effectLst/>
                          <a:latin typeface="Arial"/>
                        </a:rPr>
                        <a:t> </a:t>
                      </a:r>
                      <a:endParaRPr lang="en-U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r>
              <a:tr h="359028">
                <a:tc>
                  <a:txBody>
                    <a:bodyPr/>
                    <a:lstStyle/>
                    <a:p>
                      <a:pPr algn="l" fontAlgn="t"/>
                      <a:r>
                        <a:rPr lang="es-ES" sz="800" b="0" i="0" u="none" strike="noStrike">
                          <a:solidFill>
                            <a:srgbClr val="000000"/>
                          </a:solidFill>
                          <a:effectLst/>
                          <a:latin typeface="Arial"/>
                        </a:rPr>
                        <a:t> </a:t>
                      </a:r>
                      <a:br>
                        <a:rPr lang="es-ES" sz="800" b="0" i="0" u="none" strike="noStrike">
                          <a:solidFill>
                            <a:srgbClr val="000000"/>
                          </a:solidFill>
                          <a:effectLst/>
                          <a:latin typeface="Arial"/>
                        </a:rPr>
                      </a:br>
                      <a:r>
                        <a:rPr lang="es-ES" sz="800" b="1" i="0" u="none" strike="noStrike">
                          <a:solidFill>
                            <a:srgbClr val="000000"/>
                          </a:solidFill>
                          <a:effectLst/>
                          <a:latin typeface="Arial"/>
                        </a:rPr>
                        <a:t>2.</a:t>
                      </a:r>
                      <a:r>
                        <a:rPr lang="es-ES" sz="800" b="0" i="0" u="none" strike="noStrike">
                          <a:solidFill>
                            <a:srgbClr val="000000"/>
                          </a:solidFill>
                          <a:effectLst/>
                          <a:latin typeface="Arial"/>
                        </a:rPr>
                        <a:t> ¿Cual de las siguientes personas preferirías como profesor de FARMACOLOGIA?</a:t>
                      </a:r>
                      <a:endParaRPr lang="es-ES" sz="800" b="0" i="0" u="none" strike="noStrike">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s-ES" sz="800" b="0" i="0" u="none" strike="noStrike" dirty="0">
                          <a:solidFill>
                            <a:srgbClr val="000000"/>
                          </a:solidFill>
                          <a:effectLst/>
                          <a:latin typeface="Arial"/>
                        </a:rPr>
                        <a:t> </a:t>
                      </a:r>
                      <a:br>
                        <a:rPr lang="es-ES" sz="800" b="0" i="0" u="none" strike="noStrike" dirty="0">
                          <a:solidFill>
                            <a:srgbClr val="000000"/>
                          </a:solidFill>
                          <a:effectLst/>
                          <a:latin typeface="Arial"/>
                        </a:rPr>
                      </a:br>
                      <a:r>
                        <a:rPr lang="es-ES" sz="800" b="1" i="0" u="none" strike="noStrike" dirty="0">
                          <a:solidFill>
                            <a:srgbClr val="000000"/>
                          </a:solidFill>
                          <a:effectLst/>
                          <a:latin typeface="Arial"/>
                        </a:rPr>
                        <a:t>E.</a:t>
                      </a:r>
                      <a:r>
                        <a:rPr lang="es-ES" sz="800" b="0" i="0" u="none" strike="noStrike" dirty="0">
                          <a:solidFill>
                            <a:srgbClr val="000000"/>
                          </a:solidFill>
                          <a:effectLst/>
                          <a:latin typeface="Arial"/>
                        </a:rPr>
                        <a:t> Ninguno de los anteriores </a:t>
                      </a:r>
                      <a:endParaRPr lang="es-E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r>
              <a:tr h="288032">
                <a:tc>
                  <a:txBody>
                    <a:bodyPr/>
                    <a:lstStyle/>
                    <a:p>
                      <a:pPr algn="l" fontAlgn="t"/>
                      <a:r>
                        <a:rPr lang="es-ES" sz="800" b="0" i="0" u="none" strike="noStrike" dirty="0">
                          <a:solidFill>
                            <a:srgbClr val="000000"/>
                          </a:solidFill>
                          <a:effectLst/>
                          <a:latin typeface="Arial"/>
                        </a:rPr>
                        <a:t> </a:t>
                      </a:r>
                      <a:br>
                        <a:rPr lang="es-ES" sz="800" b="0" i="0" u="none" strike="noStrike" dirty="0">
                          <a:solidFill>
                            <a:srgbClr val="000000"/>
                          </a:solidFill>
                          <a:effectLst/>
                          <a:latin typeface="Arial"/>
                        </a:rPr>
                      </a:br>
                      <a:r>
                        <a:rPr lang="es-ES" sz="800" b="1" i="0" u="none" strike="noStrike" dirty="0">
                          <a:solidFill>
                            <a:srgbClr val="000000"/>
                          </a:solidFill>
                          <a:effectLst/>
                          <a:latin typeface="Arial"/>
                        </a:rPr>
                        <a:t>3</a:t>
                      </a:r>
                      <a:r>
                        <a:rPr lang="es-ES" sz="800" b="1" i="0" u="none" strike="noStrike" dirty="0" smtClean="0">
                          <a:solidFill>
                            <a:srgbClr val="000000"/>
                          </a:solidFill>
                          <a:effectLst/>
                          <a:latin typeface="Arial"/>
                        </a:rPr>
                        <a:t>.</a:t>
                      </a:r>
                      <a:r>
                        <a:rPr lang="es-ES" sz="800" b="0" i="0" u="none" strike="noStrike" dirty="0" smtClean="0">
                          <a:solidFill>
                            <a:srgbClr val="000000"/>
                          </a:solidFill>
                          <a:effectLst/>
                          <a:latin typeface="Arial"/>
                        </a:rPr>
                        <a:t> </a:t>
                      </a:r>
                      <a:r>
                        <a:rPr lang="es-ES" sz="800" b="0" i="0" u="none" strike="noStrike" dirty="0">
                          <a:solidFill>
                            <a:srgbClr val="000000"/>
                          </a:solidFill>
                          <a:effectLst/>
                          <a:latin typeface="Arial"/>
                        </a:rPr>
                        <a:t>¿Cuál de estas respuestas no se refiere a la </a:t>
                      </a:r>
                      <a:r>
                        <a:rPr lang="es-ES" sz="800" b="0" i="0" u="none" strike="noStrike" dirty="0" err="1">
                          <a:solidFill>
                            <a:srgbClr val="000000"/>
                          </a:solidFill>
                          <a:effectLst/>
                          <a:latin typeface="Arial"/>
                        </a:rPr>
                        <a:t>via</a:t>
                      </a:r>
                      <a:r>
                        <a:rPr lang="es-ES" sz="800" b="0" i="0" u="none" strike="noStrike" dirty="0">
                          <a:solidFill>
                            <a:srgbClr val="000000"/>
                          </a:solidFill>
                          <a:effectLst/>
                          <a:latin typeface="Arial"/>
                        </a:rPr>
                        <a:t> sublingual?</a:t>
                      </a:r>
                      <a:endParaRPr lang="es-E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s-ES" sz="800" b="0" i="0" u="none" strike="noStrike" dirty="0">
                          <a:solidFill>
                            <a:srgbClr val="000000"/>
                          </a:solidFill>
                          <a:effectLst/>
                          <a:latin typeface="Arial"/>
                        </a:rPr>
                        <a:t> </a:t>
                      </a:r>
                      <a:br>
                        <a:rPr lang="es-ES" sz="800" b="0" i="0" u="none" strike="noStrike" dirty="0">
                          <a:solidFill>
                            <a:srgbClr val="000000"/>
                          </a:solidFill>
                          <a:effectLst/>
                          <a:latin typeface="Arial"/>
                        </a:rPr>
                      </a:br>
                      <a:r>
                        <a:rPr lang="es-ES" sz="800" b="1" i="0" u="none" strike="noStrike" dirty="0">
                          <a:solidFill>
                            <a:srgbClr val="000000"/>
                          </a:solidFill>
                          <a:effectLst/>
                          <a:latin typeface="Arial"/>
                        </a:rPr>
                        <a:t>A.</a:t>
                      </a:r>
                      <a:r>
                        <a:rPr lang="es-ES" sz="800" b="0" i="0" u="none" strike="noStrike" dirty="0">
                          <a:solidFill>
                            <a:srgbClr val="000000"/>
                          </a:solidFill>
                          <a:effectLst/>
                          <a:latin typeface="Arial"/>
                        </a:rPr>
                        <a:t> Sirve para que se absorban fármacos de gran peso molecular </a:t>
                      </a:r>
                      <a:endParaRPr lang="es-E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r>
              <a:tr h="359028">
                <a:tc>
                  <a:txBody>
                    <a:bodyPr/>
                    <a:lstStyle/>
                    <a:p>
                      <a:pPr algn="l" fontAlgn="t"/>
                      <a:r>
                        <a:rPr lang="es-ES" sz="800" b="0" i="0" u="none" strike="noStrike" dirty="0">
                          <a:solidFill>
                            <a:srgbClr val="000000"/>
                          </a:solidFill>
                          <a:effectLst/>
                          <a:latin typeface="Arial"/>
                        </a:rPr>
                        <a:t> </a:t>
                      </a:r>
                      <a:br>
                        <a:rPr lang="es-ES" sz="800" b="0" i="0" u="none" strike="noStrike" dirty="0">
                          <a:solidFill>
                            <a:srgbClr val="000000"/>
                          </a:solidFill>
                          <a:effectLst/>
                          <a:latin typeface="Arial"/>
                        </a:rPr>
                      </a:br>
                      <a:r>
                        <a:rPr lang="es-ES" sz="800" b="1" i="0" u="none" strike="noStrike" dirty="0">
                          <a:solidFill>
                            <a:srgbClr val="000000"/>
                          </a:solidFill>
                          <a:effectLst/>
                          <a:latin typeface="Arial"/>
                        </a:rPr>
                        <a:t>4</a:t>
                      </a:r>
                      <a:r>
                        <a:rPr lang="es-ES" sz="800" b="1" i="0" u="none" strike="noStrike" dirty="0" smtClean="0">
                          <a:solidFill>
                            <a:srgbClr val="000000"/>
                          </a:solidFill>
                          <a:effectLst/>
                          <a:latin typeface="Arial"/>
                        </a:rPr>
                        <a:t>.</a:t>
                      </a:r>
                      <a:r>
                        <a:rPr lang="es-ES" sz="800" b="0" i="0" u="none" strike="noStrike" dirty="0" smtClean="0">
                          <a:solidFill>
                            <a:srgbClr val="000000"/>
                          </a:solidFill>
                          <a:effectLst/>
                          <a:latin typeface="Arial"/>
                        </a:rPr>
                        <a:t> </a:t>
                      </a:r>
                      <a:r>
                        <a:rPr lang="es-ES" sz="800" b="0" i="0" u="none" strike="noStrike" dirty="0">
                          <a:solidFill>
                            <a:srgbClr val="000000"/>
                          </a:solidFill>
                          <a:effectLst/>
                          <a:latin typeface="Arial"/>
                        </a:rPr>
                        <a:t>Desde el servicio de medicina interna se remite a un paciente al que se le debe administrar un medicamento por vía enteral y conseguir concentraciones plasmáticas inmediatas, señala cuál sería la vía y forma farmacéutica de elección.</a:t>
                      </a:r>
                      <a:endParaRPr lang="es-E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dirty="0">
                          <a:solidFill>
                            <a:srgbClr val="000000"/>
                          </a:solidFill>
                          <a:effectLst/>
                          <a:latin typeface="Arial"/>
                        </a:rPr>
                        <a:t> </a:t>
                      </a:r>
                      <a:br>
                        <a:rPr lang="en-US" sz="800" b="0" i="0" u="none" strike="noStrike" dirty="0">
                          <a:solidFill>
                            <a:srgbClr val="000000"/>
                          </a:solidFill>
                          <a:effectLst/>
                          <a:latin typeface="Arial"/>
                        </a:rPr>
                      </a:br>
                      <a:r>
                        <a:rPr lang="en-US" sz="800" b="1" i="0" u="none" strike="noStrike" dirty="0">
                          <a:solidFill>
                            <a:srgbClr val="000000"/>
                          </a:solidFill>
                          <a:effectLst/>
                          <a:latin typeface="Arial"/>
                        </a:rPr>
                        <a:t>C.</a:t>
                      </a:r>
                      <a:r>
                        <a:rPr lang="en-US" sz="800" b="0" i="0" u="none" strike="noStrike" dirty="0">
                          <a:solidFill>
                            <a:srgbClr val="000000"/>
                          </a:solidFill>
                          <a:effectLst/>
                          <a:latin typeface="Arial"/>
                        </a:rPr>
                        <a:t> </a:t>
                      </a:r>
                      <a:r>
                        <a:rPr lang="en-US" sz="800" b="0" i="0" u="none" strike="noStrike" dirty="0" err="1">
                          <a:solidFill>
                            <a:srgbClr val="000000"/>
                          </a:solidFill>
                          <a:effectLst/>
                          <a:latin typeface="Arial"/>
                        </a:rPr>
                        <a:t>Vía</a:t>
                      </a:r>
                      <a:r>
                        <a:rPr lang="en-US" sz="800" b="0" i="0" u="none" strike="noStrike" dirty="0">
                          <a:solidFill>
                            <a:srgbClr val="000000"/>
                          </a:solidFill>
                          <a:effectLst/>
                          <a:latin typeface="Arial"/>
                        </a:rPr>
                        <a:t> sublingual, </a:t>
                      </a:r>
                      <a:r>
                        <a:rPr lang="en-US" sz="800" b="0" i="0" u="none" strike="noStrike" dirty="0" err="1">
                          <a:solidFill>
                            <a:srgbClr val="000000"/>
                          </a:solidFill>
                          <a:effectLst/>
                          <a:latin typeface="Arial"/>
                        </a:rPr>
                        <a:t>comprimidos</a:t>
                      </a:r>
                      <a:r>
                        <a:rPr lang="en-US" sz="800" b="0" i="0" u="none" strike="noStrike" dirty="0">
                          <a:solidFill>
                            <a:srgbClr val="000000"/>
                          </a:solidFill>
                          <a:effectLst/>
                          <a:latin typeface="Arial"/>
                        </a:rPr>
                        <a:t> </a:t>
                      </a:r>
                      <a:r>
                        <a:rPr lang="en-US" sz="800" b="0" i="0" u="none" strike="noStrike" dirty="0" err="1">
                          <a:solidFill>
                            <a:srgbClr val="000000"/>
                          </a:solidFill>
                          <a:effectLst/>
                          <a:latin typeface="Arial"/>
                        </a:rPr>
                        <a:t>bucales</a:t>
                      </a:r>
                      <a:r>
                        <a:rPr lang="en-US" sz="800" b="0" i="0" u="none" strike="noStrike" dirty="0">
                          <a:solidFill>
                            <a:srgbClr val="000000"/>
                          </a:solidFill>
                          <a:effectLst/>
                          <a:latin typeface="Arial"/>
                        </a:rPr>
                        <a:t>. </a:t>
                      </a:r>
                      <a:br>
                        <a:rPr lang="en-US" sz="800" b="0" i="0" u="none" strike="noStrike" dirty="0">
                          <a:solidFill>
                            <a:srgbClr val="000000"/>
                          </a:solidFill>
                          <a:effectLst/>
                          <a:latin typeface="Arial"/>
                        </a:rPr>
                      </a:br>
                      <a:endParaRPr lang="en-U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r>
              <a:tr h="359028">
                <a:tc>
                  <a:txBody>
                    <a:bodyPr/>
                    <a:lstStyle/>
                    <a:p>
                      <a:pPr algn="l" fontAlgn="t"/>
                      <a:r>
                        <a:rPr lang="es-ES" sz="800" b="0" i="0" u="none" strike="noStrike" dirty="0">
                          <a:solidFill>
                            <a:srgbClr val="000000"/>
                          </a:solidFill>
                          <a:effectLst/>
                          <a:latin typeface="Arial"/>
                        </a:rPr>
                        <a:t> </a:t>
                      </a:r>
                      <a:br>
                        <a:rPr lang="es-ES" sz="800" b="0" i="0" u="none" strike="noStrike" dirty="0">
                          <a:solidFill>
                            <a:srgbClr val="000000"/>
                          </a:solidFill>
                          <a:effectLst/>
                          <a:latin typeface="Arial"/>
                        </a:rPr>
                      </a:br>
                      <a:r>
                        <a:rPr lang="es-ES" sz="800" b="1" i="0" u="none" strike="noStrike" dirty="0">
                          <a:solidFill>
                            <a:srgbClr val="000000"/>
                          </a:solidFill>
                          <a:effectLst/>
                          <a:latin typeface="Arial"/>
                        </a:rPr>
                        <a:t>5</a:t>
                      </a:r>
                      <a:r>
                        <a:rPr lang="es-ES" sz="800" b="1" i="0" u="none" strike="noStrike" dirty="0" smtClean="0">
                          <a:solidFill>
                            <a:srgbClr val="000000"/>
                          </a:solidFill>
                          <a:effectLst/>
                          <a:latin typeface="Arial"/>
                        </a:rPr>
                        <a:t>.</a:t>
                      </a:r>
                      <a:r>
                        <a:rPr lang="es-ES" sz="800" b="0" i="0" u="none" strike="noStrike" dirty="0" smtClean="0">
                          <a:solidFill>
                            <a:srgbClr val="000000"/>
                          </a:solidFill>
                          <a:effectLst/>
                          <a:latin typeface="Arial"/>
                        </a:rPr>
                        <a:t> </a:t>
                      </a:r>
                      <a:r>
                        <a:rPr lang="es-ES" sz="800" b="0" i="0" u="none" strike="noStrike" dirty="0">
                          <a:solidFill>
                            <a:srgbClr val="000000"/>
                          </a:solidFill>
                          <a:effectLst/>
                          <a:latin typeface="Arial"/>
                        </a:rPr>
                        <a:t>Una paciente de 18 años de edad es llevada a la sala de emergencia debido a la sobredosis de drogas. ¿Cuál de las siguientes vías de administración es la más deseable para administrar el antídoto para la sobredosis?</a:t>
                      </a:r>
                      <a:endParaRPr lang="es-E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dirty="0">
                          <a:solidFill>
                            <a:srgbClr val="000000"/>
                          </a:solidFill>
                          <a:effectLst/>
                          <a:latin typeface="Arial"/>
                        </a:rPr>
                        <a:t> </a:t>
                      </a:r>
                      <a:br>
                        <a:rPr lang="en-US" sz="800" b="0" i="0" u="none" strike="noStrike" dirty="0">
                          <a:solidFill>
                            <a:srgbClr val="000000"/>
                          </a:solidFill>
                          <a:effectLst/>
                          <a:latin typeface="Arial"/>
                        </a:rPr>
                      </a:br>
                      <a:r>
                        <a:rPr lang="en-US" sz="800" b="1" i="0" u="none" strike="noStrike" dirty="0">
                          <a:solidFill>
                            <a:srgbClr val="000000"/>
                          </a:solidFill>
                          <a:effectLst/>
                          <a:latin typeface="Arial"/>
                        </a:rPr>
                        <a:t>E.</a:t>
                      </a:r>
                      <a:r>
                        <a:rPr lang="en-US" sz="800" b="0" i="0" u="none" strike="noStrike" dirty="0">
                          <a:solidFill>
                            <a:srgbClr val="000000"/>
                          </a:solidFill>
                          <a:effectLst/>
                          <a:latin typeface="Arial"/>
                        </a:rPr>
                        <a:t> </a:t>
                      </a:r>
                      <a:r>
                        <a:rPr lang="en-US" sz="800" b="0" i="0" u="none" strike="noStrike" dirty="0" err="1">
                          <a:solidFill>
                            <a:srgbClr val="000000"/>
                          </a:solidFill>
                          <a:effectLst/>
                          <a:latin typeface="Arial"/>
                        </a:rPr>
                        <a:t>Intravenosa</a:t>
                      </a:r>
                      <a:r>
                        <a:rPr lang="en-US" sz="800" b="0" i="0" u="none" strike="noStrike" dirty="0">
                          <a:solidFill>
                            <a:srgbClr val="000000"/>
                          </a:solidFill>
                          <a:effectLst/>
                          <a:latin typeface="Arial"/>
                        </a:rPr>
                        <a:t>. </a:t>
                      </a:r>
                      <a:br>
                        <a:rPr lang="en-US" sz="800" b="0" i="0" u="none" strike="noStrike" dirty="0">
                          <a:solidFill>
                            <a:srgbClr val="000000"/>
                          </a:solidFill>
                          <a:effectLst/>
                          <a:latin typeface="Arial"/>
                        </a:rPr>
                      </a:br>
                      <a:endParaRPr lang="en-U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r>
              <a:tr h="359028">
                <a:tc>
                  <a:txBody>
                    <a:bodyPr/>
                    <a:lstStyle/>
                    <a:p>
                      <a:pPr algn="l" fontAlgn="t"/>
                      <a:r>
                        <a:rPr lang="es-ES" sz="800" b="0" i="0" u="none" strike="noStrike" dirty="0">
                          <a:solidFill>
                            <a:srgbClr val="000000"/>
                          </a:solidFill>
                          <a:effectLst/>
                          <a:latin typeface="Arial"/>
                        </a:rPr>
                        <a:t> </a:t>
                      </a:r>
                      <a:br>
                        <a:rPr lang="es-ES" sz="800" b="0" i="0" u="none" strike="noStrike" dirty="0">
                          <a:solidFill>
                            <a:srgbClr val="000000"/>
                          </a:solidFill>
                          <a:effectLst/>
                          <a:latin typeface="Arial"/>
                        </a:rPr>
                      </a:br>
                      <a:r>
                        <a:rPr lang="es-ES" sz="800" b="1" i="0" u="none" strike="noStrike" dirty="0">
                          <a:solidFill>
                            <a:srgbClr val="000000"/>
                          </a:solidFill>
                          <a:effectLst/>
                          <a:latin typeface="Arial"/>
                        </a:rPr>
                        <a:t>6</a:t>
                      </a:r>
                      <a:r>
                        <a:rPr lang="es-ES" sz="800" b="1" i="0" u="none" strike="noStrike" dirty="0" smtClean="0">
                          <a:solidFill>
                            <a:srgbClr val="000000"/>
                          </a:solidFill>
                          <a:effectLst/>
                          <a:latin typeface="Arial"/>
                        </a:rPr>
                        <a:t>.</a:t>
                      </a:r>
                      <a:r>
                        <a:rPr lang="es-ES" sz="800" b="0" i="0" u="none" strike="noStrike" dirty="0" smtClean="0">
                          <a:solidFill>
                            <a:srgbClr val="000000"/>
                          </a:solidFill>
                          <a:effectLst/>
                          <a:latin typeface="Arial"/>
                        </a:rPr>
                        <a:t> </a:t>
                      </a:r>
                      <a:r>
                        <a:rPr lang="es-ES" sz="800" b="0" i="0" u="none" strike="noStrike" dirty="0">
                          <a:solidFill>
                            <a:srgbClr val="000000"/>
                          </a:solidFill>
                          <a:effectLst/>
                          <a:latin typeface="Arial"/>
                        </a:rPr>
                        <a:t>Señale un inconveniente respecto a la vía intravenosa:</a:t>
                      </a:r>
                      <a:endParaRPr lang="es-E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dirty="0">
                          <a:solidFill>
                            <a:srgbClr val="000000"/>
                          </a:solidFill>
                          <a:effectLst/>
                          <a:latin typeface="Arial"/>
                        </a:rPr>
                        <a:t> </a:t>
                      </a:r>
                      <a:br>
                        <a:rPr lang="en-US" sz="800" b="0" i="0" u="none" strike="noStrike" dirty="0">
                          <a:solidFill>
                            <a:srgbClr val="000000"/>
                          </a:solidFill>
                          <a:effectLst/>
                          <a:latin typeface="Arial"/>
                        </a:rPr>
                      </a:br>
                      <a:r>
                        <a:rPr lang="en-US" sz="800" b="1" i="0" u="none" strike="noStrike" dirty="0">
                          <a:solidFill>
                            <a:srgbClr val="000000"/>
                          </a:solidFill>
                          <a:effectLst/>
                          <a:latin typeface="Arial"/>
                        </a:rPr>
                        <a:t>E.</a:t>
                      </a:r>
                      <a:r>
                        <a:rPr lang="en-US" sz="800" b="0" i="0" u="none" strike="noStrike" dirty="0">
                          <a:solidFill>
                            <a:srgbClr val="000000"/>
                          </a:solidFill>
                          <a:effectLst/>
                          <a:latin typeface="Arial"/>
                        </a:rPr>
                        <a:t> </a:t>
                      </a:r>
                      <a:r>
                        <a:rPr lang="en-US" sz="800" b="0" i="0" u="none" strike="noStrike" dirty="0" err="1">
                          <a:solidFill>
                            <a:srgbClr val="000000"/>
                          </a:solidFill>
                          <a:effectLst/>
                          <a:latin typeface="Arial"/>
                        </a:rPr>
                        <a:t>Peligro</a:t>
                      </a:r>
                      <a:r>
                        <a:rPr lang="en-US" sz="800" b="0" i="0" u="none" strike="noStrike" dirty="0">
                          <a:solidFill>
                            <a:srgbClr val="000000"/>
                          </a:solidFill>
                          <a:effectLst/>
                          <a:latin typeface="Arial"/>
                        </a:rPr>
                        <a:t> de </a:t>
                      </a:r>
                      <a:r>
                        <a:rPr lang="en-US" sz="800" b="0" i="0" u="none" strike="noStrike" dirty="0" err="1">
                          <a:solidFill>
                            <a:srgbClr val="000000"/>
                          </a:solidFill>
                          <a:effectLst/>
                          <a:latin typeface="Arial"/>
                        </a:rPr>
                        <a:t>embolias</a:t>
                      </a:r>
                      <a:r>
                        <a:rPr lang="en-US" sz="800" b="0" i="0" u="none" strike="noStrike" dirty="0">
                          <a:solidFill>
                            <a:srgbClr val="000000"/>
                          </a:solidFill>
                          <a:effectLst/>
                          <a:latin typeface="Arial"/>
                        </a:rPr>
                        <a:t> </a:t>
                      </a:r>
                      <a:endParaRPr lang="en-U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r>
              <a:tr h="178422">
                <a:tc>
                  <a:txBody>
                    <a:bodyPr/>
                    <a:lstStyle/>
                    <a:p>
                      <a:pPr algn="l" fontAlgn="t"/>
                      <a:r>
                        <a:rPr lang="es-ES" sz="800" b="0" i="0" u="none" strike="noStrike" dirty="0">
                          <a:solidFill>
                            <a:srgbClr val="000000"/>
                          </a:solidFill>
                          <a:effectLst/>
                          <a:latin typeface="Arial"/>
                        </a:rPr>
                        <a:t> </a:t>
                      </a:r>
                      <a:br>
                        <a:rPr lang="es-ES" sz="800" b="0" i="0" u="none" strike="noStrike" dirty="0">
                          <a:solidFill>
                            <a:srgbClr val="000000"/>
                          </a:solidFill>
                          <a:effectLst/>
                          <a:latin typeface="Arial"/>
                        </a:rPr>
                      </a:br>
                      <a:r>
                        <a:rPr lang="es-ES" sz="800" b="1" i="0" u="none" strike="noStrike" dirty="0">
                          <a:solidFill>
                            <a:srgbClr val="000000"/>
                          </a:solidFill>
                          <a:effectLst/>
                          <a:latin typeface="Arial"/>
                        </a:rPr>
                        <a:t>7</a:t>
                      </a:r>
                      <a:r>
                        <a:rPr lang="es-ES" sz="800" b="1" i="0" u="none" strike="noStrike" dirty="0" smtClean="0">
                          <a:solidFill>
                            <a:srgbClr val="000000"/>
                          </a:solidFill>
                          <a:effectLst/>
                          <a:latin typeface="Arial"/>
                        </a:rPr>
                        <a:t>.</a:t>
                      </a:r>
                      <a:r>
                        <a:rPr lang="es-ES" sz="800" b="0" i="0" u="none" strike="noStrike" dirty="0" smtClean="0">
                          <a:solidFill>
                            <a:srgbClr val="000000"/>
                          </a:solidFill>
                          <a:effectLst/>
                          <a:latin typeface="Arial"/>
                        </a:rPr>
                        <a:t> </a:t>
                      </a:r>
                      <a:r>
                        <a:rPr lang="es-ES" sz="800" b="0" i="0" u="none" strike="noStrike" dirty="0">
                          <a:solidFill>
                            <a:srgbClr val="000000"/>
                          </a:solidFill>
                          <a:effectLst/>
                          <a:latin typeface="Arial"/>
                        </a:rPr>
                        <a:t>Señale la opción correcta:</a:t>
                      </a:r>
                      <a:endParaRPr lang="es-E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dirty="0">
                          <a:solidFill>
                            <a:srgbClr val="000000"/>
                          </a:solidFill>
                          <a:effectLst/>
                          <a:latin typeface="Calibri"/>
                        </a:rPr>
                        <a:t> </a:t>
                      </a: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7288">
                <a:tc>
                  <a:txBody>
                    <a:bodyPr/>
                    <a:lstStyle/>
                    <a:p>
                      <a:pPr algn="l" fontAlgn="t"/>
                      <a:r>
                        <a:rPr lang="es-ES" sz="800" b="0" i="0" u="none" strike="noStrike" dirty="0">
                          <a:solidFill>
                            <a:srgbClr val="000000"/>
                          </a:solidFill>
                          <a:effectLst/>
                          <a:latin typeface="Arial"/>
                        </a:rPr>
                        <a:t> </a:t>
                      </a:r>
                      <a:br>
                        <a:rPr lang="es-ES" sz="800" b="0" i="0" u="none" strike="noStrike" dirty="0">
                          <a:solidFill>
                            <a:srgbClr val="000000"/>
                          </a:solidFill>
                          <a:effectLst/>
                          <a:latin typeface="Arial"/>
                        </a:rPr>
                      </a:br>
                      <a:r>
                        <a:rPr lang="es-ES" sz="800" b="1" i="0" u="none" strike="noStrike" dirty="0" smtClean="0">
                          <a:solidFill>
                            <a:srgbClr val="000000"/>
                          </a:solidFill>
                          <a:effectLst/>
                          <a:latin typeface="Arial"/>
                        </a:rPr>
                        <a:t>8.</a:t>
                      </a:r>
                      <a:r>
                        <a:rPr lang="es-ES" sz="800" b="0" i="0" u="none" strike="noStrike" dirty="0" smtClean="0">
                          <a:solidFill>
                            <a:srgbClr val="000000"/>
                          </a:solidFill>
                          <a:effectLst/>
                          <a:latin typeface="Arial"/>
                        </a:rPr>
                        <a:t> </a:t>
                      </a:r>
                      <a:r>
                        <a:rPr lang="es-ES" sz="800" b="0" i="0" u="none" strike="noStrike" dirty="0">
                          <a:solidFill>
                            <a:srgbClr val="000000"/>
                          </a:solidFill>
                          <a:effectLst/>
                          <a:latin typeface="Arial"/>
                        </a:rPr>
                        <a:t>Un  principio activo es  la sustancia química </a:t>
                      </a:r>
                      <a:r>
                        <a:rPr lang="es-ES" sz="800" b="0" i="0" u="none" strike="noStrike" dirty="0" err="1">
                          <a:solidFill>
                            <a:srgbClr val="000000"/>
                          </a:solidFill>
                          <a:effectLst/>
                          <a:latin typeface="Arial"/>
                        </a:rPr>
                        <a:t>que:la</a:t>
                      </a:r>
                      <a:r>
                        <a:rPr lang="es-ES" sz="800" b="0" i="0" u="none" strike="noStrike" dirty="0">
                          <a:solidFill>
                            <a:srgbClr val="000000"/>
                          </a:solidFill>
                          <a:effectLst/>
                          <a:latin typeface="Arial"/>
                        </a:rPr>
                        <a:t> opción correcta:</a:t>
                      </a:r>
                      <a:endParaRPr lang="es-E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s-ES" sz="800" b="0" i="0" u="none" strike="noStrike" dirty="0">
                          <a:solidFill>
                            <a:srgbClr val="000000"/>
                          </a:solidFill>
                          <a:effectLst/>
                          <a:latin typeface="Arial"/>
                        </a:rPr>
                        <a:t> </a:t>
                      </a:r>
                      <a:br>
                        <a:rPr lang="es-ES" sz="800" b="0" i="0" u="none" strike="noStrike" dirty="0">
                          <a:solidFill>
                            <a:srgbClr val="000000"/>
                          </a:solidFill>
                          <a:effectLst/>
                          <a:latin typeface="Arial"/>
                        </a:rPr>
                      </a:br>
                      <a:r>
                        <a:rPr lang="es-ES" sz="800" b="1" i="0" u="none" strike="noStrike" dirty="0">
                          <a:solidFill>
                            <a:srgbClr val="000000"/>
                          </a:solidFill>
                          <a:effectLst/>
                          <a:latin typeface="Arial"/>
                        </a:rPr>
                        <a:t>B.</a:t>
                      </a:r>
                      <a:r>
                        <a:rPr lang="es-ES" sz="800" b="0" i="0" u="none" strike="noStrike" dirty="0">
                          <a:solidFill>
                            <a:srgbClr val="000000"/>
                          </a:solidFill>
                          <a:effectLst/>
                          <a:latin typeface="Arial"/>
                        </a:rPr>
                        <a:t> Es capaz de producir cambios en los procesos fisiológicos y bioquímicos de un organismo </a:t>
                      </a:r>
                      <a:br>
                        <a:rPr lang="es-ES" sz="800" b="0" i="0" u="none" strike="noStrike" dirty="0">
                          <a:solidFill>
                            <a:srgbClr val="000000"/>
                          </a:solidFill>
                          <a:effectLst/>
                          <a:latin typeface="Arial"/>
                        </a:rPr>
                      </a:br>
                      <a:endParaRPr lang="es-E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r>
              <a:tr h="310236">
                <a:tc>
                  <a:txBody>
                    <a:bodyPr/>
                    <a:lstStyle/>
                    <a:p>
                      <a:pPr algn="l" fontAlgn="t"/>
                      <a:r>
                        <a:rPr lang="es-ES" sz="800" b="0" i="0" u="none" strike="noStrike" dirty="0">
                          <a:solidFill>
                            <a:srgbClr val="000000"/>
                          </a:solidFill>
                          <a:effectLst/>
                          <a:latin typeface="Arial"/>
                        </a:rPr>
                        <a:t> </a:t>
                      </a:r>
                      <a:br>
                        <a:rPr lang="es-ES" sz="800" b="0" i="0" u="none" strike="noStrike" dirty="0">
                          <a:solidFill>
                            <a:srgbClr val="000000"/>
                          </a:solidFill>
                          <a:effectLst/>
                          <a:latin typeface="Arial"/>
                        </a:rPr>
                      </a:br>
                      <a:r>
                        <a:rPr lang="es-ES" sz="800" b="1" i="0" u="none" strike="noStrike" dirty="0" smtClean="0">
                          <a:solidFill>
                            <a:srgbClr val="000000"/>
                          </a:solidFill>
                          <a:effectLst/>
                          <a:latin typeface="Arial"/>
                        </a:rPr>
                        <a:t>9.</a:t>
                      </a:r>
                      <a:r>
                        <a:rPr lang="es-ES" sz="800" b="0" i="0" u="none" strike="noStrike" dirty="0" smtClean="0">
                          <a:solidFill>
                            <a:srgbClr val="000000"/>
                          </a:solidFill>
                          <a:effectLst/>
                          <a:latin typeface="Arial"/>
                        </a:rPr>
                        <a:t> </a:t>
                      </a:r>
                      <a:r>
                        <a:rPr lang="es-ES" sz="800" b="0" i="0" u="none" strike="noStrike" dirty="0">
                          <a:solidFill>
                            <a:srgbClr val="000000"/>
                          </a:solidFill>
                          <a:effectLst/>
                          <a:latin typeface="Arial"/>
                        </a:rPr>
                        <a:t>Que característica debe tener un fármaco para administrarse por vía oftálmica</a:t>
                      </a:r>
                      <a:endParaRPr lang="es-E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s-ES" sz="800" b="0" i="0" u="none" strike="noStrike" dirty="0">
                          <a:solidFill>
                            <a:srgbClr val="000000"/>
                          </a:solidFill>
                          <a:effectLst/>
                          <a:latin typeface="Arial"/>
                        </a:rPr>
                        <a:t> </a:t>
                      </a:r>
                      <a:br>
                        <a:rPr lang="es-ES" sz="800" b="0" i="0" u="none" strike="noStrike" dirty="0">
                          <a:solidFill>
                            <a:srgbClr val="000000"/>
                          </a:solidFill>
                          <a:effectLst/>
                          <a:latin typeface="Arial"/>
                        </a:rPr>
                      </a:br>
                      <a:r>
                        <a:rPr lang="es-ES" sz="800" b="1" i="0" u="none" strike="noStrike" dirty="0">
                          <a:solidFill>
                            <a:srgbClr val="000000"/>
                          </a:solidFill>
                          <a:effectLst/>
                          <a:latin typeface="Arial"/>
                        </a:rPr>
                        <a:t>B.</a:t>
                      </a:r>
                      <a:r>
                        <a:rPr lang="es-ES" sz="800" b="0" i="0" u="none" strike="noStrike" dirty="0">
                          <a:solidFill>
                            <a:srgbClr val="000000"/>
                          </a:solidFill>
                          <a:effectLst/>
                          <a:latin typeface="Arial"/>
                        </a:rPr>
                        <a:t> Que sea un ácido débil </a:t>
                      </a:r>
                      <a:endParaRPr lang="es-E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r>
              <a:tr h="167498">
                <a:tc>
                  <a:txBody>
                    <a:bodyPr/>
                    <a:lstStyle/>
                    <a:p>
                      <a:pPr algn="l" fontAlgn="t"/>
                      <a:r>
                        <a:rPr lang="it-IT" sz="800" b="0" i="0" u="none" strike="noStrike" dirty="0">
                          <a:solidFill>
                            <a:srgbClr val="000000"/>
                          </a:solidFill>
                          <a:effectLst/>
                          <a:latin typeface="Arial"/>
                        </a:rPr>
                        <a:t> </a:t>
                      </a:r>
                      <a:br>
                        <a:rPr lang="it-IT" sz="800" b="0" i="0" u="none" strike="noStrike" dirty="0">
                          <a:solidFill>
                            <a:srgbClr val="000000"/>
                          </a:solidFill>
                          <a:effectLst/>
                          <a:latin typeface="Arial"/>
                        </a:rPr>
                      </a:br>
                      <a:r>
                        <a:rPr lang="it-IT" sz="800" b="1" i="0" u="none" strike="noStrike" dirty="0" smtClean="0">
                          <a:solidFill>
                            <a:srgbClr val="000000"/>
                          </a:solidFill>
                          <a:effectLst/>
                          <a:latin typeface="Arial"/>
                        </a:rPr>
                        <a:t>10.</a:t>
                      </a:r>
                      <a:r>
                        <a:rPr lang="it-IT" sz="800" b="0" i="0" u="none" strike="noStrike" dirty="0" smtClean="0">
                          <a:solidFill>
                            <a:srgbClr val="000000"/>
                          </a:solidFill>
                          <a:effectLst/>
                          <a:latin typeface="Arial"/>
                        </a:rPr>
                        <a:t> </a:t>
                      </a:r>
                      <a:r>
                        <a:rPr lang="it-IT" sz="800" b="0" i="0" u="none" strike="noStrike" dirty="0">
                          <a:solidFill>
                            <a:srgbClr val="000000"/>
                          </a:solidFill>
                          <a:effectLst/>
                          <a:latin typeface="Arial"/>
                        </a:rPr>
                        <a:t>Respecto a la via inhalatoria</a:t>
                      </a:r>
                      <a:endParaRPr lang="it-IT"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Calibri"/>
                        </a:rPr>
                        <a:t> </a:t>
                      </a: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4996">
                <a:tc>
                  <a:txBody>
                    <a:bodyPr/>
                    <a:lstStyle/>
                    <a:p>
                      <a:pPr algn="l" fontAlgn="t"/>
                      <a:r>
                        <a:rPr lang="es-ES" sz="800" b="0" i="0" u="none" strike="noStrike" dirty="0">
                          <a:solidFill>
                            <a:srgbClr val="000000"/>
                          </a:solidFill>
                          <a:effectLst/>
                          <a:latin typeface="Arial"/>
                        </a:rPr>
                        <a:t> </a:t>
                      </a:r>
                      <a:br>
                        <a:rPr lang="es-ES" sz="800" b="0" i="0" u="none" strike="noStrike" dirty="0">
                          <a:solidFill>
                            <a:srgbClr val="000000"/>
                          </a:solidFill>
                          <a:effectLst/>
                          <a:latin typeface="Arial"/>
                        </a:rPr>
                      </a:br>
                      <a:r>
                        <a:rPr lang="es-ES" sz="800" b="1" i="0" u="none" strike="noStrike" dirty="0" smtClean="0">
                          <a:solidFill>
                            <a:srgbClr val="000000"/>
                          </a:solidFill>
                          <a:effectLst/>
                          <a:latin typeface="Arial"/>
                        </a:rPr>
                        <a:t>11.</a:t>
                      </a:r>
                      <a:r>
                        <a:rPr lang="es-ES" sz="800" b="0" i="0" u="none" strike="noStrike" dirty="0" smtClean="0">
                          <a:solidFill>
                            <a:srgbClr val="000000"/>
                          </a:solidFill>
                          <a:effectLst/>
                          <a:latin typeface="Arial"/>
                        </a:rPr>
                        <a:t> </a:t>
                      </a:r>
                      <a:r>
                        <a:rPr lang="es-ES" sz="800" b="0" i="0" u="none" strike="noStrike" dirty="0">
                          <a:solidFill>
                            <a:srgbClr val="000000"/>
                          </a:solidFill>
                          <a:effectLst/>
                          <a:latin typeface="Arial"/>
                        </a:rPr>
                        <a:t>Qué vía de administración de las relacionadas es una vía directa o inmediata, que permite una absorción rápida para fármacos que se presentan en disolución acuosa y, lenta y sostenida si se trata de formas </a:t>
                      </a:r>
                      <a:r>
                        <a:rPr lang="es-ES" sz="800" b="0" i="0" u="none" strike="noStrike" dirty="0" err="1">
                          <a:solidFill>
                            <a:srgbClr val="000000"/>
                          </a:solidFill>
                          <a:effectLst/>
                          <a:latin typeface="Arial"/>
                        </a:rPr>
                        <a:t>depot</a:t>
                      </a:r>
                      <a:r>
                        <a:rPr lang="es-ES" sz="800" b="0" i="0" u="none" strike="noStrike" dirty="0">
                          <a:solidFill>
                            <a:srgbClr val="000000"/>
                          </a:solidFill>
                          <a:effectLst/>
                          <a:latin typeface="Arial"/>
                        </a:rPr>
                        <a:t>:</a:t>
                      </a:r>
                      <a:endParaRPr lang="es-E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dirty="0">
                          <a:solidFill>
                            <a:srgbClr val="000000"/>
                          </a:solidFill>
                          <a:effectLst/>
                          <a:latin typeface="Calibri"/>
                        </a:rPr>
                        <a:t> </a:t>
                      </a: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7288">
                <a:tc>
                  <a:txBody>
                    <a:bodyPr/>
                    <a:lstStyle/>
                    <a:p>
                      <a:pPr algn="l" fontAlgn="t"/>
                      <a:r>
                        <a:rPr lang="es-ES" sz="800" b="0" i="0" u="none" strike="noStrike" dirty="0">
                          <a:solidFill>
                            <a:srgbClr val="000000"/>
                          </a:solidFill>
                          <a:effectLst/>
                          <a:latin typeface="Arial"/>
                        </a:rPr>
                        <a:t> </a:t>
                      </a:r>
                      <a:br>
                        <a:rPr lang="es-ES" sz="800" b="0" i="0" u="none" strike="noStrike" dirty="0">
                          <a:solidFill>
                            <a:srgbClr val="000000"/>
                          </a:solidFill>
                          <a:effectLst/>
                          <a:latin typeface="Arial"/>
                        </a:rPr>
                      </a:br>
                      <a:r>
                        <a:rPr lang="es-ES" sz="800" b="1" i="0" u="none" strike="noStrike" dirty="0" smtClean="0">
                          <a:solidFill>
                            <a:srgbClr val="000000"/>
                          </a:solidFill>
                          <a:effectLst/>
                          <a:latin typeface="Arial"/>
                        </a:rPr>
                        <a:t>12.</a:t>
                      </a:r>
                      <a:r>
                        <a:rPr lang="es-ES" sz="800" b="0" i="0" u="none" strike="noStrike" dirty="0" smtClean="0">
                          <a:solidFill>
                            <a:srgbClr val="000000"/>
                          </a:solidFill>
                          <a:effectLst/>
                          <a:latin typeface="Arial"/>
                        </a:rPr>
                        <a:t> </a:t>
                      </a:r>
                      <a:r>
                        <a:rPr lang="es-ES" sz="800" b="0" i="0" u="none" strike="noStrike" dirty="0">
                          <a:solidFill>
                            <a:srgbClr val="000000"/>
                          </a:solidFill>
                          <a:effectLst/>
                          <a:latin typeface="Arial"/>
                        </a:rPr>
                        <a:t>El médico decide administrar morfina por vía oral, 1 comprimido de liberación inmediata a un paciente con dolor severo, si este principio activo presenta un intenso efecto de primer paso hepático, ¿qué precauciones se deben tomar?.</a:t>
                      </a:r>
                      <a:endParaRPr lang="es-E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s-ES" sz="800" b="0" i="0" u="none" strike="noStrike" dirty="0">
                          <a:solidFill>
                            <a:srgbClr val="000000"/>
                          </a:solidFill>
                          <a:effectLst/>
                          <a:latin typeface="Arial"/>
                        </a:rPr>
                        <a:t> </a:t>
                      </a:r>
                      <a:br>
                        <a:rPr lang="es-ES" sz="800" b="0" i="0" u="none" strike="noStrike" dirty="0">
                          <a:solidFill>
                            <a:srgbClr val="000000"/>
                          </a:solidFill>
                          <a:effectLst/>
                          <a:latin typeface="Arial"/>
                        </a:rPr>
                      </a:br>
                      <a:r>
                        <a:rPr lang="es-ES" sz="800" b="1" i="0" u="none" strike="noStrike" dirty="0">
                          <a:solidFill>
                            <a:srgbClr val="000000"/>
                          </a:solidFill>
                          <a:effectLst/>
                          <a:latin typeface="Arial"/>
                        </a:rPr>
                        <a:t>E.</a:t>
                      </a:r>
                      <a:r>
                        <a:rPr lang="es-ES" sz="800" b="0" i="0" u="none" strike="noStrike" dirty="0">
                          <a:solidFill>
                            <a:srgbClr val="000000"/>
                          </a:solidFill>
                          <a:effectLst/>
                          <a:latin typeface="Arial"/>
                        </a:rPr>
                        <a:t> Disminuye la biodisponibilidad, por lo tanto deberemos ajustar el intervalo posológico </a:t>
                      </a:r>
                      <a:br>
                        <a:rPr lang="es-ES" sz="800" b="0" i="0" u="none" strike="noStrike" dirty="0">
                          <a:solidFill>
                            <a:srgbClr val="000000"/>
                          </a:solidFill>
                          <a:effectLst/>
                          <a:latin typeface="Arial"/>
                        </a:rPr>
                      </a:br>
                      <a:endParaRPr lang="es-ES" sz="800" b="0" i="0" u="none" strike="noStrike" dirty="0">
                        <a:solidFill>
                          <a:srgbClr val="000000"/>
                        </a:solidFill>
                        <a:effectLst/>
                        <a:latin typeface="Calibri"/>
                      </a:endParaRPr>
                    </a:p>
                  </a:txBody>
                  <a:tcPr marL="27540" marR="3060" marT="30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r>
            </a:tbl>
          </a:graphicData>
        </a:graphic>
      </p:graphicFrame>
      <p:sp>
        <p:nvSpPr>
          <p:cNvPr id="6" name="5 Rectángulo"/>
          <p:cNvSpPr/>
          <p:nvPr/>
        </p:nvSpPr>
        <p:spPr>
          <a:xfrm>
            <a:off x="2051719" y="299543"/>
            <a:ext cx="6100395"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solidFill>
                  <a:srgbClr val="C00000"/>
                </a:solidFill>
                <a:effectLst>
                  <a:outerShdw blurRad="50800" dist="39000" dir="5460000" algn="tl">
                    <a:srgbClr val="000000">
                      <a:alpha val="38000"/>
                    </a:srgbClr>
                  </a:outerShdw>
                </a:effectLst>
              </a:rPr>
              <a:t>Ejemplo de resultados por participante</a:t>
            </a:r>
            <a:endParaRPr lang="es-ES" sz="2800"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4357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2771800" y="6356350"/>
            <a:ext cx="3816424" cy="365125"/>
          </a:xfrm>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26</a:t>
            </a:fld>
            <a:endParaRPr lang="es-ES_tradnl">
              <a:solidFill>
                <a:prstClr val="black">
                  <a:tint val="75000"/>
                </a:prstClr>
              </a:solidFill>
            </a:endParaRPr>
          </a:p>
        </p:txBody>
      </p:sp>
      <p:graphicFrame>
        <p:nvGraphicFramePr>
          <p:cNvPr id="9" name="8 Tabla"/>
          <p:cNvGraphicFramePr>
            <a:graphicFrameLocks noGrp="1"/>
          </p:cNvGraphicFramePr>
          <p:nvPr>
            <p:extLst>
              <p:ext uri="{D42A27DB-BD31-4B8C-83A1-F6EECF244321}">
                <p14:modId xmlns:p14="http://schemas.microsoft.com/office/powerpoint/2010/main" val="2493637232"/>
              </p:ext>
            </p:extLst>
          </p:nvPr>
        </p:nvGraphicFramePr>
        <p:xfrm>
          <a:off x="323534" y="413011"/>
          <a:ext cx="8424923" cy="5968317"/>
        </p:xfrm>
        <a:graphic>
          <a:graphicData uri="http://schemas.openxmlformats.org/drawingml/2006/table">
            <a:tbl>
              <a:tblPr/>
              <a:tblGrid>
                <a:gridCol w="531643"/>
                <a:gridCol w="531643"/>
                <a:gridCol w="446340"/>
                <a:gridCol w="446340"/>
                <a:gridCol w="446340"/>
                <a:gridCol w="446340"/>
                <a:gridCol w="446340"/>
                <a:gridCol w="446340"/>
                <a:gridCol w="446340"/>
                <a:gridCol w="446340"/>
                <a:gridCol w="446340"/>
                <a:gridCol w="446340"/>
                <a:gridCol w="446340"/>
                <a:gridCol w="446340"/>
                <a:gridCol w="446340"/>
                <a:gridCol w="446340"/>
                <a:gridCol w="589170"/>
                <a:gridCol w="523707"/>
              </a:tblGrid>
              <a:tr h="216015">
                <a:tc>
                  <a:txBody>
                    <a:bodyPr/>
                    <a:lstStyle/>
                    <a:p>
                      <a:pPr algn="l" fontAlgn="b"/>
                      <a:endParaRPr lang="en-US" sz="600" b="0" i="0" u="none" strike="noStrike" dirty="0">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gridSpan="2">
                  <a:txBody>
                    <a:bodyPr/>
                    <a:lstStyle/>
                    <a:p>
                      <a:pPr algn="l" fontAlgn="b"/>
                      <a:r>
                        <a:rPr lang="en-US" sz="600" b="1" i="0" u="none" strike="noStrike" dirty="0" err="1">
                          <a:solidFill>
                            <a:srgbClr val="000000"/>
                          </a:solidFill>
                          <a:effectLst/>
                          <a:latin typeface="Arial"/>
                        </a:rPr>
                        <a:t>Nombre</a:t>
                      </a:r>
                      <a:r>
                        <a:rPr lang="en-US" sz="600" b="1" i="0" u="none" strike="noStrike" dirty="0">
                          <a:solidFill>
                            <a:srgbClr val="000000"/>
                          </a:solidFill>
                          <a:effectLst/>
                          <a:latin typeface="Arial"/>
                        </a:rPr>
                        <a:t> de </a:t>
                      </a:r>
                      <a:r>
                        <a:rPr lang="en-US" sz="600" b="1" i="0" u="none" strike="noStrike" dirty="0" err="1">
                          <a:solidFill>
                            <a:srgbClr val="000000"/>
                          </a:solidFill>
                          <a:effectLst/>
                          <a:latin typeface="Arial"/>
                        </a:rPr>
                        <a:t>sesión</a:t>
                      </a:r>
                      <a:endParaRPr lang="en-US" sz="600" b="1" i="0" u="none" strike="noStrike" dirty="0">
                        <a:solidFill>
                          <a:srgbClr val="000000"/>
                        </a:solidFill>
                        <a:effectLst/>
                        <a:latin typeface="Arial"/>
                      </a:endParaRPr>
                    </a:p>
                  </a:txBody>
                  <a:tcPr marL="23269" marR="2585" marT="2585" marB="0" anchor="b">
                    <a:lnL>
                      <a:noFill/>
                    </a:lnL>
                    <a:lnR>
                      <a:noFill/>
                    </a:lnR>
                    <a:lnT>
                      <a:noFill/>
                    </a:lnT>
                    <a:lnB>
                      <a:noFill/>
                    </a:lnB>
                    <a:solidFill>
                      <a:srgbClr val="FFFFFF"/>
                    </a:solidFill>
                  </a:tcPr>
                </a:tc>
                <a:tc hMerge="1">
                  <a:txBody>
                    <a:bodyPr/>
                    <a:lstStyle/>
                    <a:p>
                      <a:pPr algn="l" fontAlgn="b"/>
                      <a:endParaRPr lang="en-US" sz="600" b="0" i="0" u="none" strike="noStrike" dirty="0">
                        <a:solidFill>
                          <a:srgbClr val="000000"/>
                        </a:solidFill>
                        <a:effectLst/>
                        <a:latin typeface="Calibri"/>
                      </a:endParaRPr>
                    </a:p>
                  </a:txBody>
                  <a:tcPr marL="2585" marR="2585" marT="2585" marB="0" anchor="b">
                    <a:lnL>
                      <a:noFill/>
                    </a:lnL>
                    <a:lnR>
                      <a:noFill/>
                    </a:lnR>
                    <a:lnT>
                      <a:noFill/>
                    </a:lnT>
                    <a:lnB>
                      <a:noFill/>
                    </a:lnB>
                  </a:tcPr>
                </a:tc>
                <a:tc gridSpan="2">
                  <a:txBody>
                    <a:bodyPr/>
                    <a:lstStyle/>
                    <a:p>
                      <a:pPr algn="l" fontAlgn="b"/>
                      <a:r>
                        <a:rPr lang="en-US" sz="600" b="1" i="0" u="none" strike="noStrike" dirty="0" err="1">
                          <a:solidFill>
                            <a:srgbClr val="000000"/>
                          </a:solidFill>
                          <a:effectLst/>
                          <a:latin typeface="Arial"/>
                        </a:rPr>
                        <a:t>Participantes</a:t>
                      </a:r>
                      <a:r>
                        <a:rPr lang="en-US" sz="600" b="1" i="0" u="none" strike="noStrike" dirty="0">
                          <a:solidFill>
                            <a:srgbClr val="000000"/>
                          </a:solidFill>
                          <a:effectLst/>
                          <a:latin typeface="Arial"/>
                        </a:rPr>
                        <a:t> </a:t>
                      </a:r>
                      <a:r>
                        <a:rPr lang="en-US" sz="600" b="1" i="0" u="none" strike="noStrike" dirty="0" err="1">
                          <a:solidFill>
                            <a:srgbClr val="000000"/>
                          </a:solidFill>
                          <a:effectLst/>
                          <a:latin typeface="Arial"/>
                        </a:rPr>
                        <a:t>activos</a:t>
                      </a:r>
                      <a:endParaRPr lang="en-US" sz="600" b="1" i="0" u="none" strike="noStrike" dirty="0">
                        <a:solidFill>
                          <a:srgbClr val="000000"/>
                        </a:solidFill>
                        <a:effectLst/>
                        <a:latin typeface="Arial"/>
                      </a:endParaRPr>
                    </a:p>
                  </a:txBody>
                  <a:tcPr marL="23269" marR="2585" marT="2585" marB="0" anchor="b">
                    <a:lnL>
                      <a:noFill/>
                    </a:lnL>
                    <a:lnR>
                      <a:noFill/>
                    </a:lnR>
                    <a:lnT>
                      <a:noFill/>
                    </a:lnT>
                    <a:lnB>
                      <a:noFill/>
                    </a:lnB>
                    <a:solidFill>
                      <a:srgbClr val="FFFFFF"/>
                    </a:solidFill>
                  </a:tcPr>
                </a:tc>
                <a:tc hMerge="1">
                  <a:txBody>
                    <a:bodyPr/>
                    <a:lstStyle/>
                    <a:p>
                      <a:endParaRPr lang="en-US"/>
                    </a:p>
                  </a:txBody>
                  <a:tcPr/>
                </a:tc>
                <a:tc gridSpan="2">
                  <a:txBody>
                    <a:bodyPr/>
                    <a:lstStyle/>
                    <a:p>
                      <a:pPr algn="l" fontAlgn="b"/>
                      <a:r>
                        <a:rPr lang="en-US" sz="600" b="1" i="0" u="none" strike="noStrike" dirty="0">
                          <a:solidFill>
                            <a:srgbClr val="000000"/>
                          </a:solidFill>
                          <a:effectLst/>
                          <a:latin typeface="Arial"/>
                        </a:rPr>
                        <a:t>Total de </a:t>
                      </a:r>
                      <a:r>
                        <a:rPr lang="en-US" sz="600" b="1" i="0" u="none" strike="noStrike" dirty="0" err="1">
                          <a:solidFill>
                            <a:srgbClr val="000000"/>
                          </a:solidFill>
                          <a:effectLst/>
                          <a:latin typeface="Arial"/>
                        </a:rPr>
                        <a:t>participantes</a:t>
                      </a:r>
                      <a:endParaRPr lang="en-US" sz="600" b="1" i="0" u="none" strike="noStrike" dirty="0">
                        <a:solidFill>
                          <a:srgbClr val="000000"/>
                        </a:solidFill>
                        <a:effectLst/>
                        <a:latin typeface="Arial"/>
                      </a:endParaRPr>
                    </a:p>
                  </a:txBody>
                  <a:tcPr marL="23269" marR="2585" marT="2585" marB="0" anchor="b">
                    <a:lnL>
                      <a:noFill/>
                    </a:lnL>
                    <a:lnR>
                      <a:noFill/>
                    </a:lnR>
                    <a:lnT>
                      <a:noFill/>
                    </a:lnT>
                    <a:lnB>
                      <a:noFill/>
                    </a:lnB>
                    <a:solidFill>
                      <a:srgbClr val="FFFFFF"/>
                    </a:solidFill>
                  </a:tcPr>
                </a:tc>
                <a:tc hMerge="1">
                  <a:txBody>
                    <a:bodyPr/>
                    <a:lstStyle/>
                    <a:p>
                      <a:pPr algn="l" fontAlgn="b"/>
                      <a:endParaRPr lang="en-US" sz="600" b="0" i="0" u="none" strike="noStrike" dirty="0">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r>
              <a:tr h="216024">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r>
                        <a:rPr lang="en-US" sz="600" b="0" i="0" u="none" strike="noStrike" dirty="0">
                          <a:solidFill>
                            <a:srgbClr val="000000"/>
                          </a:solidFill>
                          <a:effectLst/>
                          <a:latin typeface="Arial"/>
                        </a:rPr>
                        <a:t>07-02-2018 14-27</a:t>
                      </a:r>
                    </a:p>
                  </a:txBody>
                  <a:tcPr marL="23269" marR="2585" marT="2585" marB="0" anchor="b">
                    <a:lnL>
                      <a:noFill/>
                    </a:lnL>
                    <a:lnR>
                      <a:noFill/>
                    </a:lnR>
                    <a:lnT>
                      <a:noFill/>
                    </a:lnT>
                    <a:lnB>
                      <a:noFill/>
                    </a:lnB>
                    <a:solidFill>
                      <a:srgbClr val="FFFFFF"/>
                    </a:solidFill>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r>
                        <a:rPr lang="en-US" sz="600" b="0" i="0" u="none" strike="noStrike">
                          <a:solidFill>
                            <a:srgbClr val="000000"/>
                          </a:solidFill>
                          <a:effectLst/>
                          <a:latin typeface="Arial"/>
                        </a:rPr>
                        <a:t>28</a:t>
                      </a:r>
                    </a:p>
                  </a:txBody>
                  <a:tcPr marL="23269" marR="2585" marT="2585"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a:rPr>
                        <a:t> </a:t>
                      </a:r>
                    </a:p>
                  </a:txBody>
                  <a:tcPr marL="23269" marR="2585" marT="2585" marB="0" anchor="b">
                    <a:lnL>
                      <a:noFill/>
                    </a:lnL>
                    <a:lnR>
                      <a:noFill/>
                    </a:lnR>
                    <a:lnT>
                      <a:noFill/>
                    </a:lnT>
                    <a:lnB>
                      <a:noFill/>
                    </a:lnB>
                    <a:solidFill>
                      <a:srgbClr val="FFFFFF"/>
                    </a:solidFill>
                  </a:tcPr>
                </a:tc>
                <a:tc>
                  <a:txBody>
                    <a:bodyPr/>
                    <a:lstStyle/>
                    <a:p>
                      <a:pPr algn="l" fontAlgn="b"/>
                      <a:r>
                        <a:rPr lang="en-US" sz="600" b="0" i="0" u="none" strike="noStrike" dirty="0">
                          <a:solidFill>
                            <a:srgbClr val="000000"/>
                          </a:solidFill>
                          <a:effectLst/>
                          <a:latin typeface="Arial"/>
                        </a:rPr>
                        <a:t>28</a:t>
                      </a:r>
                    </a:p>
                  </a:txBody>
                  <a:tcPr marL="23269" marR="2585" marT="2585" marB="0" anchor="b">
                    <a:lnL>
                      <a:noFill/>
                    </a:lnL>
                    <a:lnR>
                      <a:noFill/>
                    </a:lnR>
                    <a:lnT>
                      <a:noFill/>
                    </a:lnT>
                    <a:lnB>
                      <a:noFill/>
                    </a:lnB>
                    <a:solidFill>
                      <a:srgbClr val="FFFFFF"/>
                    </a:solidFill>
                  </a:tcPr>
                </a:tc>
                <a:tc>
                  <a:txBody>
                    <a:bodyPr/>
                    <a:lstStyle/>
                    <a:p>
                      <a:pPr algn="l" fontAlgn="b"/>
                      <a:endParaRPr lang="en-US" sz="600" b="0" i="0" u="none" strike="noStrike" dirty="0">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r>
              <a:tr h="127173">
                <a:tc>
                  <a:txBody>
                    <a:bodyPr/>
                    <a:lstStyle/>
                    <a:p>
                      <a:pPr algn="l" fontAlgn="b"/>
                      <a:endParaRPr lang="en-US" sz="600" b="0" i="0" u="none" strike="noStrike" dirty="0">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gridSpan="2">
                  <a:txBody>
                    <a:bodyPr/>
                    <a:lstStyle/>
                    <a:p>
                      <a:pPr algn="l" fontAlgn="b"/>
                      <a:r>
                        <a:rPr lang="en-US" sz="600" b="1" i="0" u="none" strike="noStrike">
                          <a:solidFill>
                            <a:srgbClr val="000000"/>
                          </a:solidFill>
                          <a:effectLst/>
                          <a:latin typeface="Arial"/>
                        </a:rPr>
                        <a:t>Puntuación promedio</a:t>
                      </a:r>
                    </a:p>
                  </a:txBody>
                  <a:tcPr marL="23269" marR="2585" marT="2585"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600" b="1" i="0" u="none" strike="noStrike">
                          <a:solidFill>
                            <a:srgbClr val="000000"/>
                          </a:solidFill>
                          <a:effectLst/>
                          <a:latin typeface="Arial"/>
                        </a:rPr>
                        <a:t>Preguntas</a:t>
                      </a:r>
                    </a:p>
                  </a:txBody>
                  <a:tcPr marL="23269" marR="2585" marT="2585" marB="0" anchor="b">
                    <a:lnL>
                      <a:noFill/>
                    </a:lnL>
                    <a:lnR>
                      <a:noFill/>
                    </a:lnR>
                    <a:lnT>
                      <a:noFill/>
                    </a:lnT>
                    <a:lnB>
                      <a:noFill/>
                    </a:lnB>
                    <a:solidFill>
                      <a:srgbClr val="FFFFFF"/>
                    </a:solidFill>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2585" marR="2585" marT="2585" marB="0" anchor="b">
                    <a:lnL>
                      <a:noFill/>
                    </a:lnL>
                    <a:lnR>
                      <a:noFill/>
                    </a:lnR>
                    <a:lnT>
                      <a:noFill/>
                    </a:lnT>
                    <a:lnB>
                      <a:noFill/>
                    </a:lnB>
                  </a:tcPr>
                </a:tc>
              </a:tr>
              <a:tr h="69938">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r>
                        <a:rPr lang="en-US" sz="600" b="0" i="0" u="none" strike="noStrike">
                          <a:solidFill>
                            <a:srgbClr val="000000"/>
                          </a:solidFill>
                          <a:effectLst/>
                          <a:latin typeface="Arial"/>
                        </a:rPr>
                        <a:t>51,65%</a:t>
                      </a:r>
                    </a:p>
                  </a:txBody>
                  <a:tcPr marL="23269" marR="2585" marT="2585"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Calibri"/>
                        </a:rPr>
                        <a:t> </a:t>
                      </a:r>
                    </a:p>
                  </a:txBody>
                  <a:tcPr marL="23269" marR="2585" marT="2585"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latin typeface="Arial"/>
                        </a:rPr>
                        <a:t>14</a:t>
                      </a:r>
                    </a:p>
                  </a:txBody>
                  <a:tcPr marL="23269" marR="2585" marT="2585" marB="0" anchor="b">
                    <a:lnL>
                      <a:noFill/>
                    </a:lnL>
                    <a:lnR>
                      <a:noFill/>
                    </a:lnR>
                    <a:lnT>
                      <a:noFill/>
                    </a:lnT>
                    <a:lnB>
                      <a:noFill/>
                    </a:lnB>
                    <a:solidFill>
                      <a:srgbClr val="FFFFFF"/>
                    </a:solidFill>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a:noFill/>
                    </a:lnB>
                  </a:tcPr>
                </a:tc>
              </a:tr>
              <a:tr h="85947">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l" fontAlgn="b"/>
                      <a:r>
                        <a:rPr lang="en-US" sz="600" b="1" i="0" u="none" strike="noStrike">
                          <a:solidFill>
                            <a:srgbClr val="000000"/>
                          </a:solidFill>
                          <a:effectLst/>
                          <a:latin typeface="Arial"/>
                        </a:rPr>
                        <a:t>Detalle de resultados</a:t>
                      </a:r>
                    </a:p>
                  </a:txBody>
                  <a:tcPr marL="2585" marR="2585" marT="258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2585" marR="2585" marT="25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2585" marR="2585" marT="2585" marB="0" anchor="b">
                    <a:lnL>
                      <a:noFill/>
                    </a:lnL>
                    <a:lnR>
                      <a:noFill/>
                    </a:lnR>
                    <a:lnT>
                      <a:noFill/>
                    </a:lnT>
                    <a:lnB w="6350" cap="flat" cmpd="sng" algn="ctr">
                      <a:solidFill>
                        <a:srgbClr val="000000"/>
                      </a:solidFill>
                      <a:prstDash val="solid"/>
                      <a:round/>
                      <a:headEnd type="none" w="med" len="med"/>
                      <a:tailEnd type="none" w="med" len="med"/>
                    </a:lnB>
                  </a:tcPr>
                </a:tc>
              </a:tr>
              <a:tr h="167853">
                <a:tc>
                  <a:txBody>
                    <a:bodyPr/>
                    <a:lstStyle/>
                    <a:p>
                      <a:pPr algn="l" fontAlgn="ctr"/>
                      <a:r>
                        <a:rPr lang="en-US" sz="600" b="1" i="0" u="none" strike="noStrike" dirty="0">
                          <a:solidFill>
                            <a:srgbClr val="000000"/>
                          </a:solidFill>
                          <a:effectLst/>
                          <a:latin typeface="Arial"/>
                        </a:rPr>
                        <a:t>Primer </a:t>
                      </a:r>
                      <a:r>
                        <a:rPr lang="en-US" sz="600" b="1" i="0" u="none" strike="noStrike" dirty="0" err="1">
                          <a:solidFill>
                            <a:srgbClr val="000000"/>
                          </a:solidFill>
                          <a:effectLst/>
                          <a:latin typeface="Arial"/>
                        </a:rPr>
                        <a:t>nombre</a:t>
                      </a:r>
                      <a:endParaRPr lang="en-US" sz="600" b="1" i="0" u="none" strike="noStrike" dirty="0">
                        <a:solidFill>
                          <a:srgbClr val="000000"/>
                        </a:solidFill>
                        <a:effectLst/>
                        <a:latin typeface="Arial"/>
                      </a:endParaRP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ctr"/>
                      <a:r>
                        <a:rPr lang="en-US" sz="600" b="1" i="0" u="none" strike="noStrike">
                          <a:solidFill>
                            <a:srgbClr val="000000"/>
                          </a:solidFill>
                          <a:effectLst/>
                          <a:latin typeface="Arial"/>
                        </a:rPr>
                        <a:t>Apellido</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000000"/>
                          </a:solidFill>
                          <a:effectLst/>
                          <a:latin typeface="Arial"/>
                        </a:rPr>
                        <a:t>P1</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000000"/>
                          </a:solidFill>
                          <a:effectLst/>
                          <a:latin typeface="Arial"/>
                        </a:rPr>
                        <a:t>P2</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000000"/>
                          </a:solidFill>
                          <a:effectLst/>
                          <a:latin typeface="Arial"/>
                        </a:rPr>
                        <a:t>P3</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ctr"/>
                      <a:r>
                        <a:rPr lang="en-US" sz="600" b="1" i="0" u="none" strike="noStrike">
                          <a:solidFill>
                            <a:srgbClr val="000000"/>
                          </a:solidFill>
                          <a:effectLst/>
                          <a:latin typeface="Arial"/>
                        </a:rPr>
                        <a:t>P4</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ctr"/>
                      <a:r>
                        <a:rPr lang="en-US" sz="600" b="1" i="0" u="none" strike="noStrike">
                          <a:solidFill>
                            <a:srgbClr val="000000"/>
                          </a:solidFill>
                          <a:effectLst/>
                          <a:latin typeface="Arial"/>
                        </a:rPr>
                        <a:t>P5</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ctr"/>
                      <a:r>
                        <a:rPr lang="en-US" sz="600" b="1" i="0" u="none" strike="noStrike">
                          <a:solidFill>
                            <a:srgbClr val="000000"/>
                          </a:solidFill>
                          <a:effectLst/>
                          <a:latin typeface="Arial"/>
                        </a:rPr>
                        <a:t>P6</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ctr"/>
                      <a:r>
                        <a:rPr lang="en-US" sz="600" b="1" i="0" u="none" strike="noStrike">
                          <a:solidFill>
                            <a:srgbClr val="000000"/>
                          </a:solidFill>
                          <a:effectLst/>
                          <a:latin typeface="Arial"/>
                        </a:rPr>
                        <a:t>P7</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ctr"/>
                      <a:r>
                        <a:rPr lang="en-US" sz="600" b="1" i="0" u="none" strike="noStrike">
                          <a:solidFill>
                            <a:srgbClr val="000000"/>
                          </a:solidFill>
                          <a:effectLst/>
                          <a:latin typeface="Arial"/>
                        </a:rPr>
                        <a:t>P8</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ctr"/>
                      <a:r>
                        <a:rPr lang="en-US" sz="600" b="1" i="0" u="none" strike="noStrike">
                          <a:solidFill>
                            <a:srgbClr val="000000"/>
                          </a:solidFill>
                          <a:effectLst/>
                          <a:latin typeface="Arial"/>
                        </a:rPr>
                        <a:t>P9</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ctr"/>
                      <a:r>
                        <a:rPr lang="en-US" sz="600" b="1" i="0" u="none" strike="noStrike" dirty="0">
                          <a:solidFill>
                            <a:srgbClr val="000000"/>
                          </a:solidFill>
                          <a:effectLst/>
                          <a:latin typeface="Arial"/>
                        </a:rPr>
                        <a:t>P10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000000"/>
                          </a:solidFill>
                          <a:effectLst/>
                          <a:latin typeface="Arial"/>
                        </a:rPr>
                        <a:t>P11</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000000"/>
                          </a:solidFill>
                          <a:effectLst/>
                          <a:latin typeface="Arial"/>
                        </a:rPr>
                        <a:t>P12</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000000"/>
                          </a:solidFill>
                          <a:effectLst/>
                          <a:latin typeface="Arial"/>
                        </a:rPr>
                        <a:t>P13</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000000"/>
                          </a:solidFill>
                          <a:effectLst/>
                          <a:latin typeface="Arial"/>
                        </a:rPr>
                        <a:t>P14</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ctr"/>
                      <a:r>
                        <a:rPr lang="en-US" sz="600" b="1" i="0" u="none" strike="noStrike">
                          <a:solidFill>
                            <a:srgbClr val="000000"/>
                          </a:solidFill>
                          <a:effectLst/>
                          <a:latin typeface="Arial"/>
                        </a:rPr>
                        <a:t>Total de puntos</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ctr"/>
                      <a:r>
                        <a:rPr lang="en-US" sz="600" b="1" i="0" u="none" strike="noStrike">
                          <a:solidFill>
                            <a:srgbClr val="000000"/>
                          </a:solidFill>
                          <a:effectLst/>
                          <a:latin typeface="Arial"/>
                        </a:rPr>
                        <a:t>Puntuación</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167853">
                <a:tc gridSpan="2">
                  <a:txBody>
                    <a:bodyPr/>
                    <a:lstStyle/>
                    <a:p>
                      <a:pPr algn="l" fontAlgn="ctr"/>
                      <a:r>
                        <a:rPr lang="en-US" sz="600" b="1" i="0" u="none" strike="noStrike">
                          <a:solidFill>
                            <a:srgbClr val="000000"/>
                          </a:solidFill>
                          <a:effectLst/>
                          <a:latin typeface="Arial"/>
                        </a:rPr>
                        <a:t>Clave de respuesta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dirty="0">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dirty="0">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600" b="0" i="0" u="none" strike="noStrike">
                          <a:solidFill>
                            <a:srgbClr val="000000"/>
                          </a:solidFill>
                          <a:effectLst/>
                          <a:latin typeface="Arial"/>
                        </a:rPr>
                        <a:t>13,00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600" b="0" i="0" u="none" strike="noStrike">
                          <a:solidFill>
                            <a:srgbClr val="000000"/>
                          </a:solidFill>
                          <a:effectLst/>
                          <a:latin typeface="Arial"/>
                        </a:rPr>
                        <a:t>100,00%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0,00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0,00%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Sandra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dirty="0">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r" fontAlgn="ctr"/>
                      <a:r>
                        <a:rPr lang="en-US" sz="600" b="0" i="0" u="none" strike="noStrike">
                          <a:solidFill>
                            <a:srgbClr val="000000"/>
                          </a:solidFill>
                          <a:effectLst/>
                          <a:latin typeface="Arial"/>
                        </a:rPr>
                        <a:t>4,00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30,77%</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5,00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38,46%</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9,00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69,23%</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10,00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76,92%</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9,00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69,23%</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7,00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53,85%</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r" fontAlgn="ctr"/>
                      <a:r>
                        <a:rPr lang="en-US" sz="600" b="0" i="0" u="none" strike="noStrike">
                          <a:solidFill>
                            <a:srgbClr val="000000"/>
                          </a:solidFill>
                          <a:effectLst/>
                          <a:latin typeface="Arial"/>
                        </a:rPr>
                        <a:t>8,00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61,54%</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7,00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53,85%</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8,00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61,54%</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0,00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0,00%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r" fontAlgn="ctr"/>
                      <a:r>
                        <a:rPr lang="en-US" sz="600" b="0" i="0" u="none" strike="noStrike">
                          <a:solidFill>
                            <a:srgbClr val="000000"/>
                          </a:solidFill>
                          <a:effectLst/>
                          <a:latin typeface="Arial"/>
                        </a:rPr>
                        <a:t>4,00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30,77%</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r" fontAlgn="ctr"/>
                      <a:r>
                        <a:rPr lang="en-US" sz="600" b="0" i="0" u="none" strike="noStrike">
                          <a:solidFill>
                            <a:srgbClr val="000000"/>
                          </a:solidFill>
                          <a:effectLst/>
                          <a:latin typeface="Arial"/>
                        </a:rPr>
                        <a:t>8,00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61,54%</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 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r" fontAlgn="ctr"/>
                      <a:r>
                        <a:rPr lang="en-US" sz="600" b="0" i="0" u="none" strike="noStrike">
                          <a:solidFill>
                            <a:srgbClr val="000000"/>
                          </a:solidFill>
                          <a:effectLst/>
                          <a:latin typeface="Arial"/>
                        </a:rPr>
                        <a:t>8,00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61,54%</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r" fontAlgn="ctr"/>
                      <a:r>
                        <a:rPr lang="en-US" sz="600" b="0" i="0" u="none" strike="noStrike">
                          <a:solidFill>
                            <a:srgbClr val="000000"/>
                          </a:solidFill>
                          <a:effectLst/>
                          <a:latin typeface="Arial"/>
                        </a:rPr>
                        <a:t>7,00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53,85%</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9,00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69,23%</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9,00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69,23%</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r" fontAlgn="ctr"/>
                      <a:r>
                        <a:rPr lang="en-US" sz="600" b="0" i="0" u="none" strike="noStrike">
                          <a:solidFill>
                            <a:srgbClr val="000000"/>
                          </a:solidFill>
                          <a:effectLst/>
                          <a:latin typeface="Arial"/>
                        </a:rPr>
                        <a:t>7,00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53,85%</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6,00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46,15%</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10,00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76,92%</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9,00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69,23%</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10,00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76,92%</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8,00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61,54%</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10,00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76,92%</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9,00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69,23%</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B</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3,00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23,08%</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2,00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15,38%</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a:txBody>
                    <a:bodyPr/>
                    <a:lstStyle/>
                    <a:p>
                      <a:pPr algn="l" fontAlgn="ctr"/>
                      <a:r>
                        <a:rPr lang="en-US" sz="600" b="0" i="0" u="none" strike="noStrike">
                          <a:solidFill>
                            <a:srgbClr val="000000"/>
                          </a:solidFill>
                          <a:effectLst/>
                          <a:latin typeface="Arial"/>
                        </a:rPr>
                        <a:t>Ana Isabel</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effectLst/>
                          <a:latin typeface="Arial"/>
                        </a:rPr>
                        <a:t>García</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D</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ctr" fontAlgn="ctr"/>
                      <a:r>
                        <a:rPr lang="en-US" sz="600" b="0" i="0" u="none" strike="noStrike">
                          <a:solidFill>
                            <a:srgbClr val="000000"/>
                          </a:solidFill>
                          <a:effectLst/>
                          <a:latin typeface="Arial"/>
                        </a:rPr>
                        <a:t>A</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6464"/>
                    </a:solidFill>
                  </a:tcPr>
                </a:tc>
                <a:tc>
                  <a:txBody>
                    <a:bodyPr/>
                    <a:lstStyle/>
                    <a:p>
                      <a:pPr algn="ctr" fontAlgn="ctr"/>
                      <a:r>
                        <a:rPr lang="en-US" sz="600" b="0" i="0" u="none" strike="noStrike">
                          <a:solidFill>
                            <a:srgbClr val="000000"/>
                          </a:solidFill>
                          <a:effectLst/>
                          <a:latin typeface="Arial"/>
                        </a:rPr>
                        <a:t>C</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E</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D71"/>
                    </a:solidFill>
                  </a:tcPr>
                </a:tc>
                <a:tc>
                  <a:txBody>
                    <a:bodyPr/>
                    <a:lstStyle/>
                    <a:p>
                      <a:pPr algn="r" fontAlgn="ctr"/>
                      <a:r>
                        <a:rPr lang="en-US" sz="600" b="0" i="0" u="none" strike="noStrike">
                          <a:solidFill>
                            <a:srgbClr val="000000"/>
                          </a:solidFill>
                          <a:effectLst/>
                          <a:latin typeface="Arial"/>
                        </a:rPr>
                        <a:t>2,00</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600" b="0" i="0" u="none" strike="noStrike">
                          <a:solidFill>
                            <a:srgbClr val="000000"/>
                          </a:solidFill>
                          <a:effectLst/>
                          <a:latin typeface="Arial"/>
                        </a:rPr>
                        <a:t>15,38%</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7853">
                <a:tc gridSpan="2">
                  <a:txBody>
                    <a:bodyPr/>
                    <a:lstStyle/>
                    <a:p>
                      <a:pPr algn="l" fontAlgn="ctr"/>
                      <a:r>
                        <a:rPr lang="en-US" sz="600" b="1" i="0" u="none" strike="noStrike">
                          <a:solidFill>
                            <a:srgbClr val="000000"/>
                          </a:solidFill>
                          <a:effectLst/>
                          <a:latin typeface="Arial"/>
                        </a:rPr>
                        <a:t>Promedios del Curso</a:t>
                      </a:r>
                    </a:p>
                  </a:txBody>
                  <a:tcPr marL="23269"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ctr" fontAlgn="ctr"/>
                      <a:r>
                        <a:rPr lang="en-US" sz="600" b="0" i="0" u="none" strike="noStrike">
                          <a:solidFill>
                            <a:srgbClr val="000000"/>
                          </a:solidFill>
                          <a:effectLst/>
                          <a:latin typeface="Arial"/>
                        </a:rPr>
                        <a:t>0,00%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17,86%</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64,29%</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60,71%</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75,00%</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67,86%</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71,43%</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82,14%</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46,43%</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71,43%</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46,43%</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3,57%</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0" i="0" u="none" strike="noStrike">
                          <a:solidFill>
                            <a:srgbClr val="000000"/>
                          </a:solidFill>
                          <a:effectLst/>
                          <a:latin typeface="Arial"/>
                        </a:rPr>
                        <a:t>60,71%</a:t>
                      </a:r>
                    </a:p>
                  </a:txBody>
                  <a:tcPr marL="2585" marR="2585"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600" b="0" i="0" u="none" strike="noStrike">
                          <a:solidFill>
                            <a:srgbClr val="000000"/>
                          </a:solidFill>
                          <a:effectLst/>
                          <a:latin typeface="Arial"/>
                        </a:rPr>
                        <a:t>6,71</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ctr"/>
                      <a:r>
                        <a:rPr lang="en-US" sz="600" b="0" i="0" u="none" strike="noStrike" dirty="0">
                          <a:solidFill>
                            <a:srgbClr val="000000"/>
                          </a:solidFill>
                          <a:effectLst/>
                          <a:latin typeface="Arial"/>
                        </a:rPr>
                        <a:t>51,65%</a:t>
                      </a:r>
                    </a:p>
                  </a:txBody>
                  <a:tcPr marL="2585" marR="23269" marT="2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bl>
          </a:graphicData>
        </a:graphic>
      </p:graphicFrame>
      <p:sp>
        <p:nvSpPr>
          <p:cNvPr id="6" name="5 Rectángulo"/>
          <p:cNvSpPr/>
          <p:nvPr/>
        </p:nvSpPr>
        <p:spPr>
          <a:xfrm>
            <a:off x="1768012" y="13422"/>
            <a:ext cx="6912768"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solidFill>
                  <a:srgbClr val="C00000"/>
                </a:solidFill>
                <a:effectLst>
                  <a:outerShdw blurRad="50800" dist="39000" dir="5460000" algn="tl">
                    <a:srgbClr val="000000">
                      <a:alpha val="38000"/>
                    </a:srgbClr>
                  </a:outerShdw>
                </a:effectLst>
              </a:rPr>
              <a:t>Ejemplo de detalle resumido por participante</a:t>
            </a:r>
            <a:endParaRPr lang="es-ES" sz="2800"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29974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905831914"/>
              </p:ext>
            </p:extLst>
          </p:nvPr>
        </p:nvGraphicFramePr>
        <p:xfrm>
          <a:off x="179512" y="1295399"/>
          <a:ext cx="5472608" cy="2349625"/>
        </p:xfrm>
        <a:graphic>
          <a:graphicData uri="http://schemas.openxmlformats.org/drawingml/2006/table">
            <a:tbl>
              <a:tblPr/>
              <a:tblGrid>
                <a:gridCol w="2304256"/>
                <a:gridCol w="1505744"/>
                <a:gridCol w="1662608"/>
              </a:tblGrid>
              <a:tr h="216025">
                <a:tc gridSpan="3">
                  <a:txBody>
                    <a:bodyPr/>
                    <a:lstStyle/>
                    <a:p>
                      <a:pPr algn="ctr" fontAlgn="b"/>
                      <a:r>
                        <a:rPr lang="es-ES" sz="1000" b="1" i="0" u="none" strike="noStrike" dirty="0">
                          <a:solidFill>
                            <a:srgbClr val="000000"/>
                          </a:solidFill>
                          <a:effectLst/>
                          <a:latin typeface="Arial"/>
                        </a:rPr>
                        <a:t>25. Este seminario me ha parecido: (Opciones múltiples)</a:t>
                      </a:r>
                    </a:p>
                  </a:txBody>
                  <a:tcPr marL="85725" marR="9525" marT="9525"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85750">
                <a:tc>
                  <a:txBody>
                    <a:bodyPr/>
                    <a:lstStyle/>
                    <a:p>
                      <a:pPr algn="l" fontAlgn="b"/>
                      <a:r>
                        <a:rPr lang="en-US" sz="1100" b="0" i="0" u="none" strike="noStrike" dirty="0">
                          <a:solidFill>
                            <a:srgbClr val="000000"/>
                          </a:solidFill>
                          <a:effectLst/>
                          <a:latin typeface="Calibri"/>
                        </a:rPr>
                        <a:t> </a:t>
                      </a:r>
                    </a:p>
                  </a:txBody>
                  <a:tcPr marL="857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US" sz="1000" b="1" i="0" u="none" strike="noStrike">
                          <a:solidFill>
                            <a:srgbClr val="FFFFFF"/>
                          </a:solidFill>
                          <a:effectLst/>
                          <a:latin typeface="Arial"/>
                        </a:rPr>
                        <a:t>Contestaciones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r>
              <a:tr h="285750">
                <a:tc>
                  <a:txBody>
                    <a:bodyPr/>
                    <a:lstStyle/>
                    <a:p>
                      <a:pPr algn="l" fontAlgn="b"/>
                      <a:r>
                        <a:rPr lang="en-US" sz="1100" b="0" i="0" u="none" strike="noStrike" dirty="0">
                          <a:solidFill>
                            <a:srgbClr val="000000"/>
                          </a:solidFill>
                          <a:effectLst/>
                          <a:latin typeface="Calibri"/>
                        </a:rPr>
                        <a:t> </a:t>
                      </a:r>
                    </a:p>
                  </a:txBody>
                  <a:tcPr marL="857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1" i="0" u="none" strike="noStrike">
                          <a:solidFill>
                            <a:srgbClr val="000000"/>
                          </a:solidFill>
                          <a:effectLst/>
                          <a:latin typeface="Arial"/>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a:rPr>
                        <a:t>Recuento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7650">
                <a:tc>
                  <a:txBody>
                    <a:bodyPr/>
                    <a:lstStyle/>
                    <a:p>
                      <a:pPr algn="r" fontAlgn="ctr"/>
                      <a:r>
                        <a:rPr lang="en-US" sz="1000" b="0" i="0" u="none" strike="noStrike">
                          <a:solidFill>
                            <a:srgbClr val="608E3A"/>
                          </a:solidFill>
                          <a:effectLst/>
                          <a:latin typeface="Arial"/>
                        </a:rPr>
                        <a:t>Inútil, no he aprendido nada</a:t>
                      </a:r>
                      <a:r>
                        <a:rPr lang="en-US" sz="1000" b="0" i="1" u="none" strike="noStrike">
                          <a:solidFill>
                            <a:srgbClr val="608E3A"/>
                          </a:solidFill>
                          <a:effectLst/>
                          <a:latin typeface="Arial"/>
                        </a:rPr>
                        <a:t> ( c )</a:t>
                      </a:r>
                      <a:endParaRPr lang="en-US" sz="1000" b="0" i="0" u="none" strike="noStrike">
                        <a:solidFill>
                          <a:srgbClr val="608E3A"/>
                        </a:solidFill>
                        <a:effectLst/>
                        <a:latin typeface="Arial"/>
                      </a:endParaRPr>
                    </a:p>
                  </a:txBody>
                  <a:tcPr marL="9525" marR="857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000" b="0" i="0" u="none" strike="noStrike" dirty="0">
                          <a:solidFill>
                            <a:srgbClr val="608E3A"/>
                          </a:solidFill>
                          <a:effectLst/>
                          <a:latin typeface="Arial"/>
                        </a:rPr>
                        <a:t>0,00%</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608E3A"/>
                          </a:solidFill>
                          <a:effectLst/>
                          <a:latin typeface="Arial"/>
                        </a:rPr>
                        <a:t>0</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7650">
                <a:tc>
                  <a:txBody>
                    <a:bodyPr/>
                    <a:lstStyle/>
                    <a:p>
                      <a:pPr algn="r" fontAlgn="ctr"/>
                      <a:r>
                        <a:rPr lang="es-ES" sz="1000" b="0" i="0" u="none" strike="noStrike">
                          <a:solidFill>
                            <a:srgbClr val="B42E2E"/>
                          </a:solidFill>
                          <a:effectLst/>
                          <a:latin typeface="Arial"/>
                        </a:rPr>
                        <a:t>Poco útil, pero me ha servido para ver preguntas de test</a:t>
                      </a:r>
                    </a:p>
                  </a:txBody>
                  <a:tcPr marL="9525" marR="857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000" b="0" i="0" u="none" strike="noStrike">
                          <a:solidFill>
                            <a:srgbClr val="B42E2E"/>
                          </a:solidFill>
                          <a:effectLst/>
                          <a:latin typeface="Arial"/>
                        </a:rPr>
                        <a:t>0,90%</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B42E2E"/>
                          </a:solidFill>
                          <a:effectLst/>
                          <a:latin typeface="Arial"/>
                        </a:rPr>
                        <a:t>1</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7650">
                <a:tc>
                  <a:txBody>
                    <a:bodyPr/>
                    <a:lstStyle/>
                    <a:p>
                      <a:pPr algn="r" fontAlgn="ctr"/>
                      <a:r>
                        <a:rPr lang="es-ES" sz="1000" b="0" i="0" u="none" strike="noStrike" dirty="0">
                          <a:solidFill>
                            <a:srgbClr val="B42E2E"/>
                          </a:solidFill>
                          <a:effectLst/>
                          <a:latin typeface="Arial"/>
                        </a:rPr>
                        <a:t>Útil, he repasado la materia</a:t>
                      </a:r>
                    </a:p>
                  </a:txBody>
                  <a:tcPr marL="9525" marR="857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000" b="0" i="0" u="none" strike="noStrike">
                          <a:solidFill>
                            <a:srgbClr val="B42E2E"/>
                          </a:solidFill>
                          <a:effectLst/>
                          <a:latin typeface="Arial"/>
                        </a:rPr>
                        <a:t>17,12%</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B42E2E"/>
                          </a:solidFill>
                          <a:effectLst/>
                          <a:latin typeface="Arial"/>
                        </a:rPr>
                        <a:t>19</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7650">
                <a:tc>
                  <a:txBody>
                    <a:bodyPr/>
                    <a:lstStyle/>
                    <a:p>
                      <a:pPr algn="r" fontAlgn="ctr"/>
                      <a:r>
                        <a:rPr lang="es-ES" sz="1000" b="0" i="0" u="none" strike="noStrike">
                          <a:solidFill>
                            <a:srgbClr val="B42E2E"/>
                          </a:solidFill>
                          <a:effectLst/>
                          <a:latin typeface="Arial"/>
                        </a:rPr>
                        <a:t>Útil, he repasado y me gustaría repetirlos después de cada bloque</a:t>
                      </a:r>
                    </a:p>
                  </a:txBody>
                  <a:tcPr marL="9525" marR="857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000" b="0" i="0" u="none" strike="noStrike">
                          <a:solidFill>
                            <a:srgbClr val="B42E2E"/>
                          </a:solidFill>
                          <a:effectLst/>
                          <a:latin typeface="Arial"/>
                        </a:rPr>
                        <a:t>81,98%</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B42E2E"/>
                          </a:solidFill>
                          <a:effectLst/>
                          <a:latin typeface="Arial"/>
                        </a:rPr>
                        <a:t>91</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7650">
                <a:tc>
                  <a:txBody>
                    <a:bodyPr/>
                    <a:lstStyle/>
                    <a:p>
                      <a:pPr algn="r" fontAlgn="ctr"/>
                      <a:r>
                        <a:rPr lang="en-US" sz="1000" b="1" i="0" u="none" strike="noStrike">
                          <a:solidFill>
                            <a:srgbClr val="000000"/>
                          </a:solidFill>
                          <a:effectLst/>
                          <a:latin typeface="Arial"/>
                        </a:rPr>
                        <a:t>Totales</a:t>
                      </a:r>
                    </a:p>
                  </a:txBody>
                  <a:tcPr marL="9525" marR="857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000" b="1" i="0" u="none" strike="noStrike">
                          <a:solidFill>
                            <a:srgbClr val="000000"/>
                          </a:solidFill>
                          <a:effectLst/>
                          <a:latin typeface="Arial"/>
                        </a:rPr>
                        <a:t>100%</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ctr"/>
                      <a:r>
                        <a:rPr lang="en-US" sz="1000" b="1" i="0" u="none" strike="noStrike" dirty="0">
                          <a:solidFill>
                            <a:srgbClr val="000000"/>
                          </a:solidFill>
                          <a:effectLst/>
                          <a:latin typeface="Arial"/>
                        </a:rPr>
                        <a:t>111</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bl>
          </a:graphicData>
        </a:graphic>
      </p:graphicFrame>
      <p:sp>
        <p:nvSpPr>
          <p:cNvPr id="4" name="3 Marcador de pie de página"/>
          <p:cNvSpPr>
            <a:spLocks noGrp="1"/>
          </p:cNvSpPr>
          <p:nvPr>
            <p:ph type="ftr" sz="quarter" idx="11"/>
          </p:nvPr>
        </p:nvSpPr>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27</a:t>
            </a:fld>
            <a:endParaRPr lang="es-ES_tradnl">
              <a:solidFill>
                <a:prstClr val="black">
                  <a:tint val="75000"/>
                </a:prstClr>
              </a:solidFill>
            </a:endParaRPr>
          </a:p>
        </p:txBody>
      </p:sp>
      <p:graphicFrame>
        <p:nvGraphicFramePr>
          <p:cNvPr id="7" name="18 Gráfico"/>
          <p:cNvGraphicFramePr>
            <a:graphicFrameLocks/>
          </p:cNvGraphicFramePr>
          <p:nvPr>
            <p:extLst>
              <p:ext uri="{D42A27DB-BD31-4B8C-83A1-F6EECF244321}">
                <p14:modId xmlns:p14="http://schemas.microsoft.com/office/powerpoint/2010/main" val="4294154093"/>
              </p:ext>
            </p:extLst>
          </p:nvPr>
        </p:nvGraphicFramePr>
        <p:xfrm>
          <a:off x="3419872" y="3501008"/>
          <a:ext cx="5400600" cy="2869952"/>
        </p:xfrm>
        <a:graphic>
          <a:graphicData uri="http://schemas.openxmlformats.org/drawingml/2006/chart">
            <c:chart xmlns:c="http://schemas.openxmlformats.org/drawingml/2006/chart" xmlns:r="http://schemas.openxmlformats.org/officeDocument/2006/relationships" r:id="rId2"/>
          </a:graphicData>
        </a:graphic>
      </p:graphicFrame>
      <p:sp>
        <p:nvSpPr>
          <p:cNvPr id="8" name="7 Rectángulo"/>
          <p:cNvSpPr/>
          <p:nvPr/>
        </p:nvSpPr>
        <p:spPr>
          <a:xfrm>
            <a:off x="1763688" y="404664"/>
            <a:ext cx="7128792"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dirty="0">
                <a:solidFill>
                  <a:srgbClr val="C00000"/>
                </a:solidFill>
              </a:rPr>
              <a:t>D</a:t>
            </a:r>
            <a:r>
              <a:rPr lang="es-ES" dirty="0" smtClean="0">
                <a:solidFill>
                  <a:srgbClr val="C00000"/>
                </a:solidFill>
              </a:rPr>
              <a:t>atos </a:t>
            </a:r>
            <a:r>
              <a:rPr lang="es-ES" dirty="0">
                <a:solidFill>
                  <a:srgbClr val="C00000"/>
                </a:solidFill>
              </a:rPr>
              <a:t>de </a:t>
            </a:r>
            <a:r>
              <a:rPr lang="es-ES" dirty="0" smtClean="0">
                <a:solidFill>
                  <a:srgbClr val="C00000"/>
                </a:solidFill>
              </a:rPr>
              <a:t>una sesión </a:t>
            </a:r>
            <a:r>
              <a:rPr lang="es-ES" dirty="0">
                <a:solidFill>
                  <a:srgbClr val="C00000"/>
                </a:solidFill>
              </a:rPr>
              <a:t>con 111 alumnos a los que se encuestó </a:t>
            </a:r>
            <a:r>
              <a:rPr lang="es-ES" dirty="0" smtClean="0">
                <a:solidFill>
                  <a:srgbClr val="C00000"/>
                </a:solidFill>
              </a:rPr>
              <a:t>sobre</a:t>
            </a:r>
            <a:r>
              <a:rPr lang="en-US" dirty="0">
                <a:solidFill>
                  <a:srgbClr val="C00000"/>
                </a:solidFill>
              </a:rPr>
              <a:t> </a:t>
            </a:r>
            <a:r>
              <a:rPr lang="en-US" dirty="0" err="1" smtClean="0">
                <a:solidFill>
                  <a:srgbClr val="C00000"/>
                </a:solidFill>
              </a:rPr>
              <a:t>si</a:t>
            </a:r>
            <a:r>
              <a:rPr lang="es-ES" dirty="0" smtClean="0">
                <a:solidFill>
                  <a:srgbClr val="C00000"/>
                </a:solidFill>
              </a:rPr>
              <a:t> consideraba </a:t>
            </a:r>
            <a:r>
              <a:rPr lang="es-ES" dirty="0">
                <a:solidFill>
                  <a:srgbClr val="C00000"/>
                </a:solidFill>
              </a:rPr>
              <a:t>que el uso de la aplicación es útil para la evaluación continua de la asignatura</a:t>
            </a:r>
            <a:r>
              <a:rPr lang="es-ES" dirty="0" smtClean="0">
                <a:solidFill>
                  <a:srgbClr val="C00000"/>
                </a:solidFill>
              </a:rPr>
              <a:t>.</a:t>
            </a:r>
            <a:endParaRPr lang="es-ES"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11430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28</a:t>
            </a:fld>
            <a:endParaRPr lang="es-ES_tradnl">
              <a:solidFill>
                <a:prstClr val="black">
                  <a:tint val="75000"/>
                </a:prstClr>
              </a:solidFill>
            </a:endParaRPr>
          </a:p>
        </p:txBody>
      </p:sp>
      <p:graphicFrame>
        <p:nvGraphicFramePr>
          <p:cNvPr id="7" name="10 Gráfico"/>
          <p:cNvGraphicFramePr/>
          <p:nvPr/>
        </p:nvGraphicFramePr>
        <p:xfrm>
          <a:off x="8915400" y="74561700"/>
          <a:ext cx="5080000" cy="330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10 Gráfico"/>
          <p:cNvGraphicFramePr/>
          <p:nvPr/>
        </p:nvGraphicFramePr>
        <p:xfrm>
          <a:off x="8915400" y="74434700"/>
          <a:ext cx="5080000" cy="330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10 Gráfico"/>
          <p:cNvGraphicFramePr>
            <a:graphicFrameLocks/>
          </p:cNvGraphicFramePr>
          <p:nvPr>
            <p:extLst>
              <p:ext uri="{D42A27DB-BD31-4B8C-83A1-F6EECF244321}">
                <p14:modId xmlns:p14="http://schemas.microsoft.com/office/powerpoint/2010/main" val="3851806294"/>
              </p:ext>
            </p:extLst>
          </p:nvPr>
        </p:nvGraphicFramePr>
        <p:xfrm>
          <a:off x="3059832" y="3212976"/>
          <a:ext cx="5256584" cy="30191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1392170544"/>
              </p:ext>
            </p:extLst>
          </p:nvPr>
        </p:nvGraphicFramePr>
        <p:xfrm>
          <a:off x="539552" y="1050995"/>
          <a:ext cx="5256585" cy="2271682"/>
        </p:xfrm>
        <a:graphic>
          <a:graphicData uri="http://schemas.openxmlformats.org/drawingml/2006/table">
            <a:tbl>
              <a:tblPr/>
              <a:tblGrid>
                <a:gridCol w="2319082"/>
                <a:gridCol w="1185308"/>
                <a:gridCol w="168018"/>
                <a:gridCol w="1584177"/>
              </a:tblGrid>
              <a:tr h="424569">
                <a:tc gridSpan="4">
                  <a:txBody>
                    <a:bodyPr/>
                    <a:lstStyle/>
                    <a:p>
                      <a:pPr algn="l" fontAlgn="b"/>
                      <a:r>
                        <a:rPr lang="es-ES" sz="1400" b="1" i="0" u="none" strike="noStrike" dirty="0">
                          <a:solidFill>
                            <a:srgbClr val="000000"/>
                          </a:solidFill>
                          <a:effectLst/>
                          <a:latin typeface="Arial"/>
                        </a:rPr>
                        <a:t>18. Respecto a este seminario (Opciones múltiples)</a:t>
                      </a:r>
                    </a:p>
                  </a:txBody>
                  <a:tcPr marL="85725" marR="9525" marT="9525"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endParaRPr lang="en-US"/>
                    </a:p>
                  </a:txBody>
                  <a:tcPr/>
                </a:tc>
              </a:tr>
              <a:tr h="169063">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253595">
                <a:tc>
                  <a:txBody>
                    <a:bodyPr/>
                    <a:lstStyle/>
                    <a:p>
                      <a:pPr algn="l" fontAlgn="b"/>
                      <a:r>
                        <a:rPr lang="en-US" sz="1100" b="0" i="0" u="none" strike="noStrike">
                          <a:solidFill>
                            <a:srgbClr val="000000"/>
                          </a:solidFill>
                          <a:effectLst/>
                          <a:latin typeface="Calibri"/>
                        </a:rPr>
                        <a:t> </a:t>
                      </a:r>
                    </a:p>
                  </a:txBody>
                  <a:tcPr marL="857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n-US" sz="1000" b="1" i="0" u="none" strike="noStrike">
                          <a:solidFill>
                            <a:srgbClr val="FFFFFF"/>
                          </a:solidFill>
                          <a:effectLst/>
                          <a:latin typeface="Arial"/>
                        </a:rPr>
                        <a:t>Contestaciones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r>
              <a:tr h="253595">
                <a:tc>
                  <a:txBody>
                    <a:bodyPr/>
                    <a:lstStyle/>
                    <a:p>
                      <a:pPr algn="l" fontAlgn="b"/>
                      <a:r>
                        <a:rPr lang="en-US" sz="1100" b="0" i="0" u="none" strike="noStrike">
                          <a:solidFill>
                            <a:srgbClr val="000000"/>
                          </a:solidFill>
                          <a:effectLst/>
                          <a:latin typeface="Calibri"/>
                        </a:rPr>
                        <a:t> </a:t>
                      </a:r>
                    </a:p>
                  </a:txBody>
                  <a:tcPr marL="857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US" sz="1000" b="1" i="0" u="none" strike="noStrike">
                          <a:solidFill>
                            <a:srgbClr val="000000"/>
                          </a:solidFill>
                          <a:effectLst/>
                          <a:latin typeface="Arial"/>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000" b="1"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Arial"/>
                        </a:rPr>
                        <a:t>Recuento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516">
                <a:tc>
                  <a:txBody>
                    <a:bodyPr/>
                    <a:lstStyle/>
                    <a:p>
                      <a:pPr algn="r" fontAlgn="ctr"/>
                      <a:r>
                        <a:rPr lang="es-ES" sz="1000" b="0" i="0" u="none" strike="noStrike">
                          <a:solidFill>
                            <a:srgbClr val="000000"/>
                          </a:solidFill>
                          <a:effectLst/>
                          <a:latin typeface="Arial"/>
                        </a:rPr>
                        <a:t>Creo que son suficientes los seminarios realizados</a:t>
                      </a:r>
                    </a:p>
                  </a:txBody>
                  <a:tcPr marL="9525" marR="857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r" fontAlgn="ctr"/>
                      <a:r>
                        <a:rPr lang="en-US" sz="1000" b="0" i="0" u="none" strike="noStrike">
                          <a:solidFill>
                            <a:srgbClr val="000000"/>
                          </a:solidFill>
                          <a:effectLst/>
                          <a:latin typeface="Arial"/>
                        </a:rPr>
                        <a:t>7,69%</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en-US" sz="1000" b="0" i="0" u="none" strike="noStrike">
                        <a:solidFill>
                          <a:srgbClr val="000000"/>
                        </a:solidFill>
                        <a:effectLst/>
                        <a:latin typeface="Arial"/>
                      </a:endParaRP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Arial"/>
                        </a:rPr>
                        <a:t>8</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516">
                <a:tc>
                  <a:txBody>
                    <a:bodyPr/>
                    <a:lstStyle/>
                    <a:p>
                      <a:pPr algn="r" fontAlgn="ctr"/>
                      <a:r>
                        <a:rPr lang="es-ES" sz="1000" b="1" i="0" u="none" strike="noStrike" dirty="0">
                          <a:solidFill>
                            <a:srgbClr val="C00000"/>
                          </a:solidFill>
                          <a:effectLst/>
                          <a:latin typeface="Arial"/>
                        </a:rPr>
                        <a:t>Me gustaría un seminario después de cada bloque</a:t>
                      </a:r>
                    </a:p>
                  </a:txBody>
                  <a:tcPr marL="9525" marR="857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r" fontAlgn="ctr"/>
                      <a:r>
                        <a:rPr lang="en-US" sz="1000" b="0" i="0" u="none" strike="noStrike" dirty="0">
                          <a:solidFill>
                            <a:srgbClr val="C00000"/>
                          </a:solidFill>
                          <a:effectLst/>
                          <a:latin typeface="Arial"/>
                        </a:rPr>
                        <a:t>92,31%</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en-US" sz="1000" b="0" i="0" u="none" strike="noStrike" dirty="0">
                        <a:solidFill>
                          <a:srgbClr val="000000"/>
                        </a:solidFill>
                        <a:effectLst/>
                        <a:latin typeface="Arial"/>
                      </a:endParaRP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dirty="0">
                          <a:solidFill>
                            <a:srgbClr val="000000"/>
                          </a:solidFill>
                          <a:effectLst/>
                          <a:latin typeface="Arial"/>
                        </a:rPr>
                        <a:t>96</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516">
                <a:tc>
                  <a:txBody>
                    <a:bodyPr/>
                    <a:lstStyle/>
                    <a:p>
                      <a:pPr algn="r" fontAlgn="ctr"/>
                      <a:r>
                        <a:rPr lang="es-ES" sz="1000" b="0" i="0" u="none" strike="noStrike">
                          <a:solidFill>
                            <a:srgbClr val="000000"/>
                          </a:solidFill>
                          <a:effectLst/>
                          <a:latin typeface="Arial"/>
                        </a:rPr>
                        <a:t>No me gustan, prefiero otro tipo de seminarios</a:t>
                      </a:r>
                    </a:p>
                  </a:txBody>
                  <a:tcPr marL="9525" marR="857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r" fontAlgn="ctr"/>
                      <a:r>
                        <a:rPr lang="en-US" sz="1000" b="0" i="0" u="none" strike="noStrike" dirty="0">
                          <a:solidFill>
                            <a:srgbClr val="000000"/>
                          </a:solidFill>
                          <a:effectLst/>
                          <a:latin typeface="Arial"/>
                        </a:rPr>
                        <a:t>0,00%</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en-US" sz="1000" b="0" i="0" u="none" strike="noStrike" dirty="0">
                        <a:solidFill>
                          <a:srgbClr val="000000"/>
                        </a:solidFill>
                        <a:effectLst/>
                        <a:latin typeface="Arial"/>
                      </a:endParaRP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dirty="0">
                          <a:solidFill>
                            <a:srgbClr val="000000"/>
                          </a:solidFill>
                          <a:effectLst/>
                          <a:latin typeface="Arial"/>
                        </a:rPr>
                        <a:t>0</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9783">
                <a:tc>
                  <a:txBody>
                    <a:bodyPr/>
                    <a:lstStyle/>
                    <a:p>
                      <a:pPr algn="r" fontAlgn="ctr"/>
                      <a:r>
                        <a:rPr lang="en-US" sz="1000" b="1" i="0" u="none" strike="noStrike" dirty="0" err="1">
                          <a:solidFill>
                            <a:srgbClr val="000000"/>
                          </a:solidFill>
                          <a:effectLst/>
                          <a:latin typeface="Arial"/>
                        </a:rPr>
                        <a:t>Totales</a:t>
                      </a:r>
                      <a:endParaRPr lang="en-US" sz="1000" b="1" i="0" u="none" strike="noStrike" dirty="0">
                        <a:solidFill>
                          <a:srgbClr val="000000"/>
                        </a:solidFill>
                        <a:effectLst/>
                        <a:latin typeface="Arial"/>
                      </a:endParaRPr>
                    </a:p>
                  </a:txBody>
                  <a:tcPr marL="9525" marR="857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r" fontAlgn="ctr"/>
                      <a:r>
                        <a:rPr lang="en-US" sz="1000" b="1" i="0" u="none" strike="noStrike" dirty="0">
                          <a:solidFill>
                            <a:srgbClr val="000000"/>
                          </a:solidFill>
                          <a:effectLst/>
                          <a:latin typeface="Arial"/>
                        </a:rPr>
                        <a:t>100%</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pPr algn="r" fontAlgn="ctr"/>
                      <a:endParaRPr lang="en-US" sz="1000" b="1" i="0" u="none" strike="noStrike" dirty="0">
                        <a:solidFill>
                          <a:srgbClr val="000000"/>
                        </a:solidFill>
                        <a:effectLst/>
                        <a:latin typeface="Arial"/>
                      </a:endParaRP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ctr"/>
                      <a:r>
                        <a:rPr lang="en-US" sz="1000" b="1" i="0" u="none" strike="noStrike" dirty="0">
                          <a:solidFill>
                            <a:srgbClr val="000000"/>
                          </a:solidFill>
                          <a:effectLst/>
                          <a:latin typeface="Arial"/>
                        </a:rPr>
                        <a:t>104</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bl>
          </a:graphicData>
        </a:graphic>
      </p:graphicFrame>
      <p:sp>
        <p:nvSpPr>
          <p:cNvPr id="8" name="7 Rectángulo"/>
          <p:cNvSpPr/>
          <p:nvPr/>
        </p:nvSpPr>
        <p:spPr>
          <a:xfrm>
            <a:off x="1874738" y="404664"/>
            <a:ext cx="7128792"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dirty="0">
                <a:solidFill>
                  <a:srgbClr val="C00000"/>
                </a:solidFill>
              </a:rPr>
              <a:t>D</a:t>
            </a:r>
            <a:r>
              <a:rPr lang="es-ES" dirty="0" smtClean="0">
                <a:solidFill>
                  <a:srgbClr val="C00000"/>
                </a:solidFill>
              </a:rPr>
              <a:t>atos </a:t>
            </a:r>
            <a:r>
              <a:rPr lang="es-ES" dirty="0">
                <a:solidFill>
                  <a:srgbClr val="C00000"/>
                </a:solidFill>
              </a:rPr>
              <a:t>de </a:t>
            </a:r>
            <a:r>
              <a:rPr lang="es-ES" dirty="0" smtClean="0">
                <a:solidFill>
                  <a:srgbClr val="C00000"/>
                </a:solidFill>
              </a:rPr>
              <a:t>una sesión </a:t>
            </a:r>
            <a:r>
              <a:rPr lang="es-ES" dirty="0">
                <a:solidFill>
                  <a:srgbClr val="C00000"/>
                </a:solidFill>
              </a:rPr>
              <a:t>con </a:t>
            </a:r>
            <a:r>
              <a:rPr lang="es-ES" dirty="0" smtClean="0">
                <a:solidFill>
                  <a:srgbClr val="C00000"/>
                </a:solidFill>
              </a:rPr>
              <a:t>104 </a:t>
            </a:r>
            <a:r>
              <a:rPr lang="es-ES" dirty="0">
                <a:solidFill>
                  <a:srgbClr val="C00000"/>
                </a:solidFill>
              </a:rPr>
              <a:t>alumnos a los que se encuestó </a:t>
            </a:r>
            <a:r>
              <a:rPr lang="es-ES" dirty="0" smtClean="0">
                <a:solidFill>
                  <a:srgbClr val="C00000"/>
                </a:solidFill>
              </a:rPr>
              <a:t>sobre el grado de aceptación de esta metodología.</a:t>
            </a:r>
            <a:endParaRPr lang="es-ES"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09471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29</a:t>
            </a:fld>
            <a:endParaRPr lang="es-ES_tradnl">
              <a:solidFill>
                <a:prstClr val="black">
                  <a:tint val="75000"/>
                </a:prst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633516599"/>
              </p:ext>
            </p:extLst>
          </p:nvPr>
        </p:nvGraphicFramePr>
        <p:xfrm>
          <a:off x="467544" y="1340768"/>
          <a:ext cx="4971590" cy="2033789"/>
        </p:xfrm>
        <a:graphic>
          <a:graphicData uri="http://schemas.openxmlformats.org/drawingml/2006/table">
            <a:tbl>
              <a:tblPr/>
              <a:tblGrid>
                <a:gridCol w="1849277"/>
                <a:gridCol w="1454765"/>
                <a:gridCol w="114154"/>
                <a:gridCol w="1553394"/>
              </a:tblGrid>
              <a:tr h="347768">
                <a:tc gridSpan="4">
                  <a:txBody>
                    <a:bodyPr/>
                    <a:lstStyle/>
                    <a:p>
                      <a:pPr algn="l" fontAlgn="b"/>
                      <a:r>
                        <a:rPr lang="es-ES" sz="1000" b="1" i="0" u="none" strike="noStrike" dirty="0">
                          <a:solidFill>
                            <a:srgbClr val="000000"/>
                          </a:solidFill>
                          <a:effectLst/>
                          <a:latin typeface="Arial"/>
                        </a:rPr>
                        <a:t>19. Respecto al tipo de preguntas: (Opciones múltiples)</a:t>
                      </a:r>
                    </a:p>
                  </a:txBody>
                  <a:tcPr marL="85725" marR="9525" marT="9525"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endParaRPr lang="en-US"/>
                    </a:p>
                  </a:txBody>
                  <a:tcPr/>
                </a:tc>
              </a:tr>
              <a:tr h="84279">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276010">
                <a:tc>
                  <a:txBody>
                    <a:bodyPr/>
                    <a:lstStyle/>
                    <a:p>
                      <a:pPr algn="l" fontAlgn="b"/>
                      <a:r>
                        <a:rPr lang="en-US" sz="1100" b="0" i="0" u="none" strike="noStrike">
                          <a:solidFill>
                            <a:srgbClr val="000000"/>
                          </a:solidFill>
                          <a:effectLst/>
                          <a:latin typeface="Calibri"/>
                        </a:rPr>
                        <a:t> </a:t>
                      </a:r>
                    </a:p>
                  </a:txBody>
                  <a:tcPr marL="857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n-US" sz="1000" b="1" i="0" u="none" strike="noStrike">
                          <a:solidFill>
                            <a:srgbClr val="FFFFFF"/>
                          </a:solidFill>
                          <a:effectLst/>
                          <a:latin typeface="Arial"/>
                        </a:rPr>
                        <a:t>Contestaciones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r>
              <a:tr h="276010">
                <a:tc>
                  <a:txBody>
                    <a:bodyPr/>
                    <a:lstStyle/>
                    <a:p>
                      <a:pPr algn="l" fontAlgn="b"/>
                      <a:r>
                        <a:rPr lang="en-US" sz="1100" b="0" i="0" u="none" strike="noStrike">
                          <a:solidFill>
                            <a:srgbClr val="000000"/>
                          </a:solidFill>
                          <a:effectLst/>
                          <a:latin typeface="Calibri"/>
                        </a:rPr>
                        <a:t> </a:t>
                      </a:r>
                    </a:p>
                  </a:txBody>
                  <a:tcPr marL="857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US" sz="1000" b="1" i="0" u="none" strike="noStrike">
                          <a:solidFill>
                            <a:srgbClr val="000000"/>
                          </a:solidFill>
                          <a:effectLst/>
                          <a:latin typeface="Arial"/>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000" b="1"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err="1">
                          <a:solidFill>
                            <a:srgbClr val="000000"/>
                          </a:solidFill>
                          <a:effectLst/>
                          <a:latin typeface="Arial"/>
                        </a:rPr>
                        <a:t>Recuento</a:t>
                      </a:r>
                      <a:endParaRPr lang="en-US" sz="10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9209">
                <a:tc>
                  <a:txBody>
                    <a:bodyPr/>
                    <a:lstStyle/>
                    <a:p>
                      <a:pPr algn="r" fontAlgn="ctr"/>
                      <a:r>
                        <a:rPr lang="es-ES" sz="1000" b="0" i="0" u="none" strike="noStrike" dirty="0">
                          <a:solidFill>
                            <a:srgbClr val="000000"/>
                          </a:solidFill>
                          <a:effectLst/>
                          <a:latin typeface="Arial"/>
                        </a:rPr>
                        <a:t>No me resuelven las dudas</a:t>
                      </a:r>
                    </a:p>
                  </a:txBody>
                  <a:tcPr marL="9525" marR="857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r" fontAlgn="ctr"/>
                      <a:r>
                        <a:rPr lang="en-US" sz="1000" b="0" i="0" u="none" strike="noStrike" dirty="0">
                          <a:solidFill>
                            <a:srgbClr val="000000"/>
                          </a:solidFill>
                          <a:effectLst/>
                          <a:latin typeface="Arial"/>
                        </a:rPr>
                        <a:t>6,06%</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en-US" sz="1000" b="0" i="0" u="none" strike="noStrike">
                        <a:solidFill>
                          <a:srgbClr val="000000"/>
                        </a:solidFill>
                        <a:effectLst/>
                        <a:latin typeface="Arial"/>
                      </a:endParaRP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Arial"/>
                        </a:rPr>
                        <a:t>6</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9209">
                <a:tc>
                  <a:txBody>
                    <a:bodyPr/>
                    <a:lstStyle/>
                    <a:p>
                      <a:pPr algn="r" fontAlgn="ctr"/>
                      <a:r>
                        <a:rPr lang="en-US" sz="1000" b="0" i="0" u="none" strike="noStrike">
                          <a:solidFill>
                            <a:srgbClr val="000000"/>
                          </a:solidFill>
                          <a:effectLst/>
                          <a:latin typeface="Arial"/>
                        </a:rPr>
                        <a:t>Me resuelven las dudas</a:t>
                      </a:r>
                    </a:p>
                  </a:txBody>
                  <a:tcPr marL="9525" marR="857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r" fontAlgn="ctr"/>
                      <a:r>
                        <a:rPr lang="en-US" sz="1000" b="0" i="0" u="none" strike="noStrike">
                          <a:solidFill>
                            <a:srgbClr val="000000"/>
                          </a:solidFill>
                          <a:effectLst/>
                          <a:latin typeface="Arial"/>
                        </a:rPr>
                        <a:t>75,76%</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en-US" sz="1000" b="0" i="0" u="none" strike="noStrike">
                        <a:solidFill>
                          <a:srgbClr val="000000"/>
                        </a:solidFill>
                        <a:effectLst/>
                        <a:latin typeface="Arial"/>
                      </a:endParaRP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Arial"/>
                        </a:rPr>
                        <a:t>75</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9209">
                <a:tc>
                  <a:txBody>
                    <a:bodyPr/>
                    <a:lstStyle/>
                    <a:p>
                      <a:pPr algn="r" fontAlgn="ctr"/>
                      <a:r>
                        <a:rPr lang="en-US" sz="1000" b="0" i="0" u="none" strike="noStrike">
                          <a:solidFill>
                            <a:srgbClr val="000000"/>
                          </a:solidFill>
                          <a:effectLst/>
                          <a:latin typeface="Arial"/>
                        </a:rPr>
                        <a:t>Prefiero no valorarlo</a:t>
                      </a:r>
                    </a:p>
                  </a:txBody>
                  <a:tcPr marL="9525" marR="857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r" fontAlgn="ctr"/>
                      <a:r>
                        <a:rPr lang="en-US" sz="1000" b="0" i="0" u="none" strike="noStrike">
                          <a:solidFill>
                            <a:srgbClr val="000000"/>
                          </a:solidFill>
                          <a:effectLst/>
                          <a:latin typeface="Arial"/>
                        </a:rPr>
                        <a:t>18,18%</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en-US" sz="1000" b="0" i="0" u="none" strike="noStrike">
                        <a:solidFill>
                          <a:srgbClr val="000000"/>
                        </a:solidFill>
                        <a:effectLst/>
                        <a:latin typeface="Arial"/>
                      </a:endParaRP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Arial"/>
                        </a:rPr>
                        <a:t>18</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9209">
                <a:tc>
                  <a:txBody>
                    <a:bodyPr/>
                    <a:lstStyle/>
                    <a:p>
                      <a:pPr algn="r" fontAlgn="ctr"/>
                      <a:r>
                        <a:rPr lang="en-US" sz="1000" b="1" i="0" u="none" strike="noStrike">
                          <a:solidFill>
                            <a:srgbClr val="000000"/>
                          </a:solidFill>
                          <a:effectLst/>
                          <a:latin typeface="Arial"/>
                        </a:rPr>
                        <a:t>Totales</a:t>
                      </a:r>
                    </a:p>
                  </a:txBody>
                  <a:tcPr marL="9525" marR="857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r" fontAlgn="ctr"/>
                      <a:r>
                        <a:rPr lang="en-US" sz="1000" b="1" i="0" u="none" strike="noStrike" dirty="0">
                          <a:solidFill>
                            <a:srgbClr val="000000"/>
                          </a:solidFill>
                          <a:effectLst/>
                          <a:latin typeface="Arial"/>
                        </a:rPr>
                        <a:t>100%</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pPr algn="r" fontAlgn="ctr"/>
                      <a:endParaRPr lang="en-US" sz="1000" b="1" i="0" u="none" strike="noStrike" dirty="0">
                        <a:solidFill>
                          <a:srgbClr val="000000"/>
                        </a:solidFill>
                        <a:effectLst/>
                        <a:latin typeface="Arial"/>
                      </a:endParaRP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ctr"/>
                      <a:r>
                        <a:rPr lang="en-US" sz="1000" b="1" i="0" u="none" strike="noStrike" dirty="0">
                          <a:solidFill>
                            <a:srgbClr val="000000"/>
                          </a:solidFill>
                          <a:effectLst/>
                          <a:latin typeface="Arial"/>
                        </a:rPr>
                        <a:t>99</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bl>
          </a:graphicData>
        </a:graphic>
      </p:graphicFrame>
      <p:graphicFrame>
        <p:nvGraphicFramePr>
          <p:cNvPr id="7" name="11 Gráfico"/>
          <p:cNvGraphicFramePr>
            <a:graphicFrameLocks/>
          </p:cNvGraphicFramePr>
          <p:nvPr>
            <p:extLst>
              <p:ext uri="{D42A27DB-BD31-4B8C-83A1-F6EECF244321}">
                <p14:modId xmlns:p14="http://schemas.microsoft.com/office/powerpoint/2010/main" val="2540710203"/>
              </p:ext>
            </p:extLst>
          </p:nvPr>
        </p:nvGraphicFramePr>
        <p:xfrm>
          <a:off x="3563888" y="3356992"/>
          <a:ext cx="4536504" cy="2725936"/>
        </p:xfrm>
        <a:graphic>
          <a:graphicData uri="http://schemas.openxmlformats.org/drawingml/2006/chart">
            <c:chart xmlns:c="http://schemas.openxmlformats.org/drawingml/2006/chart" xmlns:r="http://schemas.openxmlformats.org/officeDocument/2006/relationships" r:id="rId2"/>
          </a:graphicData>
        </a:graphic>
      </p:graphicFrame>
      <p:sp>
        <p:nvSpPr>
          <p:cNvPr id="8" name="7 Rectángulo"/>
          <p:cNvSpPr/>
          <p:nvPr/>
        </p:nvSpPr>
        <p:spPr>
          <a:xfrm>
            <a:off x="1861835" y="476672"/>
            <a:ext cx="7128792"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dirty="0">
                <a:solidFill>
                  <a:srgbClr val="C00000"/>
                </a:solidFill>
              </a:rPr>
              <a:t>D</a:t>
            </a:r>
            <a:r>
              <a:rPr lang="es-ES" dirty="0" smtClean="0">
                <a:solidFill>
                  <a:srgbClr val="C00000"/>
                </a:solidFill>
              </a:rPr>
              <a:t>atos </a:t>
            </a:r>
            <a:r>
              <a:rPr lang="es-ES" dirty="0">
                <a:solidFill>
                  <a:srgbClr val="C00000"/>
                </a:solidFill>
              </a:rPr>
              <a:t>de </a:t>
            </a:r>
            <a:r>
              <a:rPr lang="es-ES" dirty="0" smtClean="0">
                <a:solidFill>
                  <a:srgbClr val="C00000"/>
                </a:solidFill>
              </a:rPr>
              <a:t>una sesión </a:t>
            </a:r>
            <a:r>
              <a:rPr lang="es-ES" dirty="0">
                <a:solidFill>
                  <a:srgbClr val="C00000"/>
                </a:solidFill>
              </a:rPr>
              <a:t>con </a:t>
            </a:r>
            <a:r>
              <a:rPr lang="es-ES" dirty="0" smtClean="0">
                <a:solidFill>
                  <a:srgbClr val="C00000"/>
                </a:solidFill>
              </a:rPr>
              <a:t>99 </a:t>
            </a:r>
            <a:r>
              <a:rPr lang="es-ES" dirty="0">
                <a:solidFill>
                  <a:srgbClr val="C00000"/>
                </a:solidFill>
              </a:rPr>
              <a:t>alumnos a los que se encuestó </a:t>
            </a:r>
            <a:r>
              <a:rPr lang="es-ES" dirty="0" smtClean="0">
                <a:solidFill>
                  <a:srgbClr val="C00000"/>
                </a:solidFill>
              </a:rPr>
              <a:t>sobre la resolución de las dudas con esta metodología.</a:t>
            </a:r>
            <a:endParaRPr lang="es-ES"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77418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3</a:t>
            </a:fld>
            <a:endParaRPr lang="es-ES_tradnl">
              <a:solidFill>
                <a:prstClr val="black">
                  <a:tint val="75000"/>
                </a:prstClr>
              </a:solidFill>
            </a:endParaRPr>
          </a:p>
        </p:txBody>
      </p:sp>
      <p:sp>
        <p:nvSpPr>
          <p:cNvPr id="6" name="5 Rectángulo"/>
          <p:cNvSpPr/>
          <p:nvPr/>
        </p:nvSpPr>
        <p:spPr>
          <a:xfrm>
            <a:off x="1259632" y="341209"/>
            <a:ext cx="767132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altLang="es-ES_tradnl" sz="2800" b="1" dirty="0">
                <a:solidFill>
                  <a:srgbClr val="C00000"/>
                </a:solidFill>
                <a:ea typeface="Arial Unicode MS" pitchFamily="34" charset="-128"/>
                <a:cs typeface="Arial Unicode MS" pitchFamily="34" charset="-128"/>
              </a:rPr>
              <a:t>SEMINARIOS DE APRENDIZAJE BASADO EN CUESTIONES DE TEST</a:t>
            </a:r>
            <a:endParaRPr lang="es-ES" altLang="es-ES_tradnl" sz="2800" b="1" dirty="0">
              <a:solidFill>
                <a:srgbClr val="C00000"/>
              </a:solidFill>
              <a:cs typeface="Times New Roman" pitchFamily="18" charset="0"/>
            </a:endParaRPr>
          </a:p>
        </p:txBody>
      </p:sp>
      <p:sp>
        <p:nvSpPr>
          <p:cNvPr id="2" name="1 Marcador de pie de página"/>
          <p:cNvSpPr>
            <a:spLocks noGrp="1"/>
          </p:cNvSpPr>
          <p:nvPr>
            <p:ph type="ftr" sz="quarter" idx="11"/>
          </p:nvPr>
        </p:nvSpPr>
        <p:spPr>
          <a:xfrm>
            <a:off x="2987824" y="6235465"/>
            <a:ext cx="3240360" cy="365125"/>
          </a:xfrm>
        </p:spPr>
        <p:txBody>
          <a:bodyPr/>
          <a:lstStyle/>
          <a:p>
            <a:r>
              <a:rPr lang="es-ES" sz="1050" dirty="0" smtClean="0">
                <a:solidFill>
                  <a:prstClr val="black">
                    <a:tint val="75000"/>
                  </a:prstClr>
                </a:solidFill>
              </a:rPr>
              <a:t>"Utilización de la aplicación </a:t>
            </a:r>
            <a:r>
              <a:rPr lang="es-ES" sz="1050" dirty="0" err="1" smtClean="0">
                <a:solidFill>
                  <a:prstClr val="black">
                    <a:tint val="75000"/>
                  </a:prstClr>
                </a:solidFill>
              </a:rPr>
              <a:t>TurningPoint</a:t>
            </a:r>
            <a:r>
              <a:rPr lang="es-ES" sz="1050" dirty="0" smtClean="0">
                <a:solidFill>
                  <a:prstClr val="black">
                    <a:tint val="75000"/>
                  </a:prstClr>
                </a:solidFill>
              </a:rPr>
              <a:t> para la resolución de preguntas de test en seminarios/clase" </a:t>
            </a:r>
            <a:endParaRPr lang="es-ES_tradnl" sz="1050" dirty="0">
              <a:solidFill>
                <a:prstClr val="black">
                  <a:tint val="75000"/>
                </a:prstClr>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84" y="1295316"/>
            <a:ext cx="8735061" cy="4927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882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30</a:t>
            </a:fld>
            <a:endParaRPr lang="es-ES_tradnl">
              <a:solidFill>
                <a:prstClr val="black">
                  <a:tint val="75000"/>
                </a:prstClr>
              </a:solidFill>
            </a:endParaRPr>
          </a:p>
        </p:txBody>
      </p:sp>
      <p:sp>
        <p:nvSpPr>
          <p:cNvPr id="7" name="6 Rectángulo"/>
          <p:cNvSpPr/>
          <p:nvPr/>
        </p:nvSpPr>
        <p:spPr>
          <a:xfrm>
            <a:off x="2614061" y="3633845"/>
            <a:ext cx="6134403" cy="1554272"/>
          </a:xfrm>
          <a:prstGeom prst="rect">
            <a:avLst/>
          </a:prstGeom>
        </p:spPr>
        <p:txBody>
          <a:bodyPr wrap="square">
            <a:spAutoFit/>
          </a:bodyPr>
          <a:lstStyle/>
          <a:p>
            <a:pPr marL="285750" indent="-285750">
              <a:buFont typeface="Wingdings" panose="05000000000000000000" pitchFamily="2" charset="2"/>
              <a:buChar char="v"/>
            </a:pPr>
            <a:r>
              <a:rPr lang="es-ES" dirty="0" smtClean="0"/>
              <a:t>La aplicación por </a:t>
            </a:r>
            <a:r>
              <a:rPr lang="es-ES" dirty="0"/>
              <a:t>sí misma no nos asegura </a:t>
            </a:r>
            <a:r>
              <a:rPr lang="es-ES" dirty="0" smtClean="0"/>
              <a:t>el éxito. </a:t>
            </a:r>
          </a:p>
          <a:p>
            <a:pPr marL="285750" indent="-285750">
              <a:buFont typeface="Wingdings" panose="05000000000000000000" pitchFamily="2" charset="2"/>
              <a:buChar char="v"/>
            </a:pPr>
            <a:endParaRPr lang="es-ES" sz="500" dirty="0"/>
          </a:p>
          <a:p>
            <a:pPr marL="285750" indent="-285750">
              <a:buFont typeface="Wingdings" panose="05000000000000000000" pitchFamily="2" charset="2"/>
              <a:buChar char="v"/>
            </a:pPr>
            <a:r>
              <a:rPr lang="es-ES" dirty="0"/>
              <a:t>S</a:t>
            </a:r>
            <a:r>
              <a:rPr lang="es-ES" dirty="0" smtClean="0"/>
              <a:t>i </a:t>
            </a:r>
            <a:r>
              <a:rPr lang="es-ES" dirty="0"/>
              <a:t>no abordamos </a:t>
            </a:r>
            <a:r>
              <a:rPr lang="es-ES" dirty="0" smtClean="0"/>
              <a:t>adecuadamente, </a:t>
            </a:r>
            <a:r>
              <a:rPr lang="es-ES" dirty="0"/>
              <a:t>puede que esta actividad, como cualquier </a:t>
            </a:r>
            <a:r>
              <a:rPr lang="es-ES" dirty="0" smtClean="0"/>
              <a:t>otra, </a:t>
            </a:r>
            <a:r>
              <a:rPr lang="es-ES" dirty="0"/>
              <a:t>carezca de interés para el usuario y termine consiguiendo lo contrario de lo que pretendía: </a:t>
            </a:r>
            <a:r>
              <a:rPr lang="es-ES" b="1" i="1" dirty="0"/>
              <a:t>desinterés</a:t>
            </a:r>
            <a:r>
              <a:rPr lang="es-ES" dirty="0"/>
              <a:t>.</a:t>
            </a:r>
            <a:endParaRPr lang="en-US" dirty="0"/>
          </a:p>
        </p:txBody>
      </p:sp>
      <p:sp>
        <p:nvSpPr>
          <p:cNvPr id="8" name="7 CuadroTexto"/>
          <p:cNvSpPr txBox="1"/>
          <p:nvPr/>
        </p:nvSpPr>
        <p:spPr>
          <a:xfrm>
            <a:off x="1131473" y="1988840"/>
            <a:ext cx="1280287"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_tradnl" sz="2400" b="1" dirty="0">
                <a:ln w="11430"/>
                <a:solidFill>
                  <a:srgbClr val="C00000"/>
                </a:solidFill>
                <a:effectLst>
                  <a:outerShdw blurRad="50800" dist="39000" dir="5460000" algn="tl">
                    <a:srgbClr val="000000">
                      <a:alpha val="38000"/>
                    </a:srgbClr>
                  </a:outerShdw>
                </a:effectLst>
              </a:rPr>
              <a:t>V</a:t>
            </a:r>
            <a:r>
              <a:rPr lang="es-ES_tradnl" sz="2400" b="1" dirty="0" smtClean="0">
                <a:ln w="11430"/>
                <a:solidFill>
                  <a:srgbClr val="C00000"/>
                </a:solidFill>
                <a:effectLst>
                  <a:outerShdw blurRad="50800" dist="39000" dir="5460000" algn="tl">
                    <a:srgbClr val="000000">
                      <a:alpha val="38000"/>
                    </a:srgbClr>
                  </a:outerShdw>
                </a:effectLst>
              </a:rPr>
              <a:t>entajas</a:t>
            </a:r>
            <a:endParaRPr lang="es-ES_tradnl" sz="2400" b="1" dirty="0">
              <a:ln w="11430"/>
              <a:solidFill>
                <a:srgbClr val="C00000"/>
              </a:solidFill>
              <a:effectLst>
                <a:outerShdw blurRad="50800" dist="39000" dir="5460000" algn="tl">
                  <a:srgbClr val="000000">
                    <a:alpha val="38000"/>
                  </a:srgbClr>
                </a:outerShdw>
              </a:effectLst>
            </a:endParaRPr>
          </a:p>
        </p:txBody>
      </p:sp>
      <p:sp>
        <p:nvSpPr>
          <p:cNvPr id="9" name="8 Rectángulo"/>
          <p:cNvSpPr/>
          <p:nvPr/>
        </p:nvSpPr>
        <p:spPr>
          <a:xfrm>
            <a:off x="2614061" y="1268760"/>
            <a:ext cx="5112568" cy="2031325"/>
          </a:xfrm>
          <a:prstGeom prst="rect">
            <a:avLst/>
          </a:prstGeom>
        </p:spPr>
        <p:txBody>
          <a:bodyPr wrap="square">
            <a:spAutoFit/>
          </a:bodyPr>
          <a:lstStyle/>
          <a:p>
            <a:pPr marL="285750" indent="-285750">
              <a:buFont typeface="Wingdings" panose="05000000000000000000" pitchFamily="2" charset="2"/>
              <a:buChar char="v"/>
            </a:pPr>
            <a:r>
              <a:rPr lang="es-ES" dirty="0"/>
              <a:t>E</a:t>
            </a:r>
            <a:r>
              <a:rPr lang="es-ES" dirty="0" smtClean="0"/>
              <a:t>ste </a:t>
            </a:r>
            <a:r>
              <a:rPr lang="es-ES" dirty="0"/>
              <a:t>sistema es </a:t>
            </a:r>
            <a:r>
              <a:rPr lang="es-ES_tradnl" dirty="0"/>
              <a:t>económico y versátil puesto que la aplicación </a:t>
            </a:r>
            <a:r>
              <a:rPr lang="es-ES_tradnl" dirty="0" err="1"/>
              <a:t>Turning</a:t>
            </a:r>
            <a:r>
              <a:rPr lang="es-ES_tradnl" dirty="0"/>
              <a:t> </a:t>
            </a:r>
            <a:r>
              <a:rPr lang="es-ES_tradnl" dirty="0" smtClean="0"/>
              <a:t>Point </a:t>
            </a:r>
            <a:r>
              <a:rPr lang="es-ES_tradnl" dirty="0"/>
              <a:t>ya está presente en nuestra Universidad. </a:t>
            </a:r>
            <a:endParaRPr lang="es-ES_tradnl" dirty="0" smtClean="0"/>
          </a:p>
          <a:p>
            <a:pPr marL="285750" indent="-285750">
              <a:buFont typeface="Wingdings" panose="05000000000000000000" pitchFamily="2" charset="2"/>
              <a:buChar char="v"/>
            </a:pPr>
            <a:endParaRPr lang="es-ES_tradnl" sz="600" dirty="0"/>
          </a:p>
          <a:p>
            <a:pPr marL="285750" indent="-285750">
              <a:buFont typeface="Wingdings" panose="05000000000000000000" pitchFamily="2" charset="2"/>
              <a:buChar char="v"/>
            </a:pPr>
            <a:r>
              <a:rPr lang="es-ES_tradnl" dirty="0"/>
              <a:t>E</a:t>
            </a:r>
            <a:r>
              <a:rPr lang="es-ES_tradnl" dirty="0" smtClean="0"/>
              <a:t>s </a:t>
            </a:r>
            <a:r>
              <a:rPr lang="es-ES_tradnl" dirty="0"/>
              <a:t>muy sencillo de utilizar </a:t>
            </a:r>
            <a:r>
              <a:rPr lang="es-ES_tradnl" dirty="0" smtClean="0"/>
              <a:t>y </a:t>
            </a:r>
            <a:r>
              <a:rPr lang="es-ES_tradnl" dirty="0"/>
              <a:t>se puede acceder al sistema desde cualquier lugar y dispositivo. </a:t>
            </a:r>
            <a:endParaRPr lang="es-ES_tradnl" dirty="0" smtClean="0"/>
          </a:p>
          <a:p>
            <a:pPr marL="285750" indent="-285750">
              <a:buFont typeface="Wingdings" panose="05000000000000000000" pitchFamily="2" charset="2"/>
              <a:buChar char="v"/>
            </a:pPr>
            <a:endParaRPr lang="es-ES_tradnl" sz="700" dirty="0" smtClean="0"/>
          </a:p>
          <a:p>
            <a:pPr marL="285750" indent="-285750">
              <a:buFont typeface="Wingdings" panose="05000000000000000000" pitchFamily="2" charset="2"/>
              <a:buChar char="v"/>
            </a:pPr>
            <a:r>
              <a:rPr lang="es-ES_tradnl" dirty="0" smtClean="0"/>
              <a:t>Es útil con grupos grandes.</a:t>
            </a:r>
            <a:endParaRPr lang="en-US" dirty="0"/>
          </a:p>
        </p:txBody>
      </p:sp>
      <p:sp>
        <p:nvSpPr>
          <p:cNvPr id="10" name="9 CuadroTexto"/>
          <p:cNvSpPr txBox="1"/>
          <p:nvPr/>
        </p:nvSpPr>
        <p:spPr>
          <a:xfrm>
            <a:off x="302756" y="4149080"/>
            <a:ext cx="2123338"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_tradnl" sz="2400" b="1" dirty="0" smtClean="0">
                <a:ln w="11430"/>
                <a:solidFill>
                  <a:srgbClr val="C00000"/>
                </a:solidFill>
                <a:effectLst>
                  <a:outerShdw blurRad="50800" dist="39000" dir="5460000" algn="tl">
                    <a:srgbClr val="000000">
                      <a:alpha val="38000"/>
                    </a:srgbClr>
                  </a:outerShdw>
                </a:effectLst>
              </a:rPr>
              <a:t>Inconvenientes</a:t>
            </a:r>
            <a:endParaRPr lang="es-ES_tradnl" sz="2400" b="1" dirty="0">
              <a:ln w="11430"/>
              <a:solidFill>
                <a:srgbClr val="C00000"/>
              </a:solidFill>
              <a:effectLst>
                <a:outerShdw blurRad="50800" dist="39000" dir="5460000" algn="tl">
                  <a:srgbClr val="000000">
                    <a:alpha val="38000"/>
                  </a:srgbClr>
                </a:outerShdw>
              </a:effectLst>
            </a:endParaRPr>
          </a:p>
        </p:txBody>
      </p:sp>
      <p:sp>
        <p:nvSpPr>
          <p:cNvPr id="11" name="10 Abrir llave"/>
          <p:cNvSpPr/>
          <p:nvPr/>
        </p:nvSpPr>
        <p:spPr>
          <a:xfrm>
            <a:off x="2440248" y="1268760"/>
            <a:ext cx="331552" cy="1944216"/>
          </a:xfrm>
          <a:prstGeom prst="leftBrace">
            <a:avLst>
              <a:gd name="adj1" fmla="val 0"/>
              <a:gd name="adj2" fmla="val 50000"/>
            </a:avLst>
          </a:prstGeom>
          <a:ln w="381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2" name="11 Abrir llave"/>
          <p:cNvSpPr/>
          <p:nvPr/>
        </p:nvSpPr>
        <p:spPr>
          <a:xfrm>
            <a:off x="2411760" y="3645024"/>
            <a:ext cx="414446" cy="1512168"/>
          </a:xfrm>
          <a:prstGeom prst="leftBrace">
            <a:avLst>
              <a:gd name="adj1" fmla="val 0"/>
              <a:gd name="adj2" fmla="val 50000"/>
            </a:avLst>
          </a:prstGeom>
          <a:ln w="381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3" name="12 Rectángulo"/>
          <p:cNvSpPr/>
          <p:nvPr/>
        </p:nvSpPr>
        <p:spPr>
          <a:xfrm>
            <a:off x="2440248" y="566620"/>
            <a:ext cx="4580024"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solidFill>
                  <a:srgbClr val="C00000"/>
                </a:solidFill>
                <a:effectLst>
                  <a:outerShdw blurRad="50800" dist="39000" dir="5460000" algn="tl">
                    <a:srgbClr val="000000">
                      <a:alpha val="38000"/>
                    </a:srgbClr>
                  </a:outerShdw>
                </a:effectLst>
              </a:rPr>
              <a:t>Conclusión</a:t>
            </a:r>
            <a:endParaRPr lang="es-ES" sz="2800"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77785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2987824" y="6230145"/>
            <a:ext cx="4104456" cy="365125"/>
          </a:xfrm>
        </p:spPr>
        <p:txBody>
          <a:bodyPr/>
          <a:lstStyle/>
          <a:p>
            <a:r>
              <a:rPr lang="en-US" sz="1000" dirty="0" smtClean="0">
                <a:solidFill>
                  <a:schemeClr val="tx1"/>
                </a:solidFill>
              </a:rPr>
              <a:t>El Cielo </a:t>
            </a:r>
            <a:r>
              <a:rPr lang="en-US" sz="1000" dirty="0">
                <a:solidFill>
                  <a:schemeClr val="tx1"/>
                </a:solidFill>
              </a:rPr>
              <a:t>de </a:t>
            </a:r>
            <a:r>
              <a:rPr lang="en-US" sz="1000" dirty="0" smtClean="0">
                <a:solidFill>
                  <a:schemeClr val="tx1"/>
                </a:solidFill>
              </a:rPr>
              <a:t>Salamanca. </a:t>
            </a:r>
            <a:r>
              <a:rPr lang="en-US" sz="1000" dirty="0" err="1" smtClean="0">
                <a:solidFill>
                  <a:schemeClr val="tx1"/>
                </a:solidFill>
              </a:rPr>
              <a:t>Pintura</a:t>
            </a:r>
            <a:r>
              <a:rPr lang="en-US" sz="1000" dirty="0" smtClean="0">
                <a:solidFill>
                  <a:schemeClr val="tx1"/>
                </a:solidFill>
              </a:rPr>
              <a:t> de Fernando </a:t>
            </a:r>
            <a:r>
              <a:rPr lang="en-US" sz="1000" dirty="0" err="1">
                <a:solidFill>
                  <a:schemeClr val="tx1"/>
                </a:solidFill>
              </a:rPr>
              <a:t>Gallego</a:t>
            </a:r>
            <a:r>
              <a:rPr lang="en-US" sz="1000" dirty="0">
                <a:solidFill>
                  <a:schemeClr val="tx1"/>
                </a:solidFill>
              </a:rPr>
              <a:t> </a:t>
            </a:r>
            <a:r>
              <a:rPr lang="en-US" sz="1000" dirty="0" smtClean="0">
                <a:solidFill>
                  <a:schemeClr val="tx1"/>
                </a:solidFill>
              </a:rPr>
              <a:t>(1440</a:t>
            </a:r>
            <a:r>
              <a:rPr lang="en-US" sz="1000" dirty="0">
                <a:solidFill>
                  <a:schemeClr val="tx1"/>
                </a:solidFill>
              </a:rPr>
              <a:t>? – </a:t>
            </a:r>
            <a:r>
              <a:rPr lang="en-US" sz="1000" dirty="0" smtClean="0">
                <a:solidFill>
                  <a:schemeClr val="tx1"/>
                </a:solidFill>
              </a:rPr>
              <a:t>1507)</a:t>
            </a:r>
          </a:p>
          <a:p>
            <a:r>
              <a:rPr lang="es-ES" sz="1000" dirty="0" smtClean="0">
                <a:solidFill>
                  <a:schemeClr val="tx1"/>
                </a:solidFill>
              </a:rPr>
              <a:t>Patio </a:t>
            </a:r>
            <a:r>
              <a:rPr lang="es-ES" sz="1000" dirty="0">
                <a:solidFill>
                  <a:schemeClr val="tx1"/>
                </a:solidFill>
              </a:rPr>
              <a:t>de las Escuelas </a:t>
            </a:r>
            <a:r>
              <a:rPr lang="es-ES" sz="1000" dirty="0" smtClean="0">
                <a:solidFill>
                  <a:schemeClr val="tx1"/>
                </a:solidFill>
              </a:rPr>
              <a:t>Menores</a:t>
            </a:r>
            <a:endParaRPr lang="es-ES_tradnl" sz="1000" dirty="0">
              <a:solidFill>
                <a:schemeClr val="tx1"/>
              </a:solidFill>
            </a:endParaRPr>
          </a:p>
        </p:txBody>
      </p:sp>
      <p:sp>
        <p:nvSpPr>
          <p:cNvPr id="5" name="4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31</a:t>
            </a:fld>
            <a:endParaRPr lang="es-ES_tradnl">
              <a:solidFill>
                <a:prstClr val="black">
                  <a:tint val="75000"/>
                </a:prstClr>
              </a:solidFill>
            </a:endParaRPr>
          </a:p>
        </p:txBody>
      </p:sp>
      <p:pic>
        <p:nvPicPr>
          <p:cNvPr id="1026" name="Picture 2" descr="El cielo de Salaman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8" y="1124744"/>
            <a:ext cx="9163050" cy="510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952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588224" y="6349015"/>
            <a:ext cx="2057400" cy="365125"/>
          </a:xfrm>
        </p:spPr>
        <p:txBody>
          <a:bodyPr/>
          <a:lstStyle/>
          <a:p>
            <a:fld id="{0F9475A5-8BD2-E242-96A5-CD8032ACE760}" type="slidenum">
              <a:rPr lang="es-ES_tradnl" smtClean="0">
                <a:solidFill>
                  <a:prstClr val="black">
                    <a:tint val="75000"/>
                  </a:prstClr>
                </a:solidFill>
              </a:rPr>
              <a:pPr/>
              <a:t>4</a:t>
            </a:fld>
            <a:endParaRPr lang="es-ES_tradnl">
              <a:solidFill>
                <a:prstClr val="black">
                  <a:tint val="75000"/>
                </a:prstClr>
              </a:solidFill>
            </a:endParaRPr>
          </a:p>
        </p:txBody>
      </p:sp>
      <p:sp>
        <p:nvSpPr>
          <p:cNvPr id="2" name="1 Marcador de pie de página"/>
          <p:cNvSpPr>
            <a:spLocks noGrp="1"/>
          </p:cNvSpPr>
          <p:nvPr>
            <p:ph type="ftr" sz="quarter" idx="11"/>
          </p:nvPr>
        </p:nvSpPr>
        <p:spPr/>
        <p:txBody>
          <a:bodyPr/>
          <a:lstStyle/>
          <a:p>
            <a:r>
              <a:rPr lang="es-ES" sz="1050" dirty="0" smtClean="0">
                <a:solidFill>
                  <a:prstClr val="black">
                    <a:tint val="75000"/>
                  </a:prstClr>
                </a:solidFill>
              </a:rPr>
              <a:t>"Utilización de la aplicación </a:t>
            </a:r>
            <a:r>
              <a:rPr lang="es-ES" sz="1050" dirty="0" err="1" smtClean="0">
                <a:solidFill>
                  <a:prstClr val="black">
                    <a:tint val="75000"/>
                  </a:prstClr>
                </a:solidFill>
              </a:rPr>
              <a:t>TurningPoint</a:t>
            </a:r>
            <a:r>
              <a:rPr lang="es-ES" sz="1050" dirty="0" smtClean="0">
                <a:solidFill>
                  <a:prstClr val="black">
                    <a:tint val="75000"/>
                  </a:prstClr>
                </a:solidFill>
              </a:rPr>
              <a:t> para la resolución de preguntas de test en seminarios/clase" </a:t>
            </a:r>
            <a:endParaRPr lang="es-ES_tradnl" sz="1050" dirty="0">
              <a:solidFill>
                <a:prstClr val="black">
                  <a:tint val="75000"/>
                </a:prstClr>
              </a:solidFill>
            </a:endParaRPr>
          </a:p>
        </p:txBody>
      </p:sp>
      <p:sp>
        <p:nvSpPr>
          <p:cNvPr id="8" name="7 Rectángulo"/>
          <p:cNvSpPr/>
          <p:nvPr/>
        </p:nvSpPr>
        <p:spPr>
          <a:xfrm>
            <a:off x="576376" y="1168857"/>
            <a:ext cx="7992888" cy="923330"/>
          </a:xfrm>
          <a:prstGeom prst="rect">
            <a:avLst/>
          </a:prstGeom>
        </p:spPr>
        <p:txBody>
          <a:bodyPr wrap="square">
            <a:spAutoFit/>
          </a:bodyPr>
          <a:lstStyle/>
          <a:p>
            <a:r>
              <a:rPr lang="es-ES" b="1" dirty="0" smtClean="0">
                <a:solidFill>
                  <a:srgbClr val="C00000"/>
                </a:solidFill>
              </a:rPr>
              <a:t>PARA EL INSTRUCTOR: </a:t>
            </a:r>
          </a:p>
          <a:p>
            <a:r>
              <a:rPr lang="es-ES" b="1" dirty="0" smtClean="0"/>
              <a:t>Descargar </a:t>
            </a:r>
            <a:r>
              <a:rPr lang="es-ES" dirty="0" smtClean="0"/>
              <a:t>el programa “</a:t>
            </a:r>
            <a:r>
              <a:rPr lang="es-ES" altLang="es-ES_tradnl" b="1" dirty="0" err="1" smtClean="0">
                <a:ln w="10541" cmpd="sng">
                  <a:solidFill>
                    <a:srgbClr val="7D7D7D">
                      <a:tint val="100000"/>
                      <a:shade val="100000"/>
                      <a:satMod val="110000"/>
                    </a:srgbClr>
                  </a:solidFill>
                  <a:prstDash val="solid"/>
                </a:ln>
                <a:solidFill>
                  <a:prstClr val="black"/>
                </a:solidFill>
              </a:rPr>
              <a:t>TurnningPoint</a:t>
            </a:r>
            <a:r>
              <a:rPr lang="es-ES" altLang="es-ES_tradnl" dirty="0">
                <a:solidFill>
                  <a:prstClr val="black"/>
                </a:solidFill>
              </a:rPr>
              <a:t>” de </a:t>
            </a:r>
            <a:r>
              <a:rPr lang="es-ES" altLang="es-ES_tradnl" dirty="0" err="1" smtClean="0">
                <a:solidFill>
                  <a:prstClr val="black"/>
                </a:solidFill>
              </a:rPr>
              <a:t>TurnningTechnologies</a:t>
            </a:r>
            <a:r>
              <a:rPr lang="es-ES" dirty="0" smtClean="0"/>
              <a:t>” en el ordenador.</a:t>
            </a:r>
          </a:p>
          <a:p>
            <a:r>
              <a:rPr lang="es-ES" dirty="0" smtClean="0">
                <a:hlinkClick r:id="rId2"/>
              </a:rPr>
              <a:t>https://responseware.turningtechnologies.com/ </a:t>
            </a:r>
            <a:endParaRPr lang="es-ES" dirty="0" smtClean="0"/>
          </a:p>
        </p:txBody>
      </p:sp>
      <p:sp>
        <p:nvSpPr>
          <p:cNvPr id="3" name="2 Rectángulo"/>
          <p:cNvSpPr/>
          <p:nvPr/>
        </p:nvSpPr>
        <p:spPr>
          <a:xfrm>
            <a:off x="2099542" y="5985262"/>
            <a:ext cx="5291768" cy="369332"/>
          </a:xfrm>
          <a:prstGeom prst="rect">
            <a:avLst/>
          </a:prstGeom>
        </p:spPr>
        <p:txBody>
          <a:bodyPr wrap="square">
            <a:spAutoFit/>
          </a:bodyPr>
          <a:lstStyle/>
          <a:p>
            <a:r>
              <a:rPr lang="es-ES" b="1" dirty="0" smtClean="0">
                <a:solidFill>
                  <a:schemeClr val="tx1">
                    <a:lumMod val="95000"/>
                    <a:lumOff val="5000"/>
                  </a:schemeClr>
                </a:solidFill>
              </a:rPr>
              <a:t>CREAR LA CUENTA  CON EL CORREO DE USAL </a:t>
            </a:r>
          </a:p>
        </p:txBody>
      </p:sp>
      <p:pic>
        <p:nvPicPr>
          <p:cNvPr id="10" name="Picture 9" descr="Turning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285" y="620688"/>
            <a:ext cx="28670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834" y="2107396"/>
            <a:ext cx="6526902" cy="387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2617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5</a:t>
            </a:fld>
            <a:endParaRPr lang="es-ES_tradnl">
              <a:solidFill>
                <a:prstClr val="black">
                  <a:tint val="75000"/>
                </a:prstClr>
              </a:solidFill>
            </a:endParaRPr>
          </a:p>
        </p:txBody>
      </p:sp>
      <p:sp>
        <p:nvSpPr>
          <p:cNvPr id="2" name="1 Marcador de pie de página"/>
          <p:cNvSpPr>
            <a:spLocks noGrp="1"/>
          </p:cNvSpPr>
          <p:nvPr>
            <p:ph type="ftr" sz="quarter" idx="11"/>
          </p:nvPr>
        </p:nvSpPr>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8" name="7 Rectángulo"/>
          <p:cNvSpPr/>
          <p:nvPr/>
        </p:nvSpPr>
        <p:spPr>
          <a:xfrm>
            <a:off x="559438" y="1398985"/>
            <a:ext cx="7992888" cy="923330"/>
          </a:xfrm>
          <a:prstGeom prst="rect">
            <a:avLst/>
          </a:prstGeom>
        </p:spPr>
        <p:txBody>
          <a:bodyPr wrap="square">
            <a:spAutoFit/>
          </a:bodyPr>
          <a:lstStyle/>
          <a:p>
            <a:r>
              <a:rPr lang="es-ES" b="1" dirty="0" smtClean="0">
                <a:solidFill>
                  <a:srgbClr val="C00000"/>
                </a:solidFill>
              </a:rPr>
              <a:t>PARA EL ESTUDIANTE: </a:t>
            </a:r>
          </a:p>
          <a:p>
            <a:r>
              <a:rPr lang="es-ES" b="1" dirty="0" smtClean="0"/>
              <a:t>Descargar </a:t>
            </a:r>
            <a:r>
              <a:rPr lang="es-ES" dirty="0" smtClean="0"/>
              <a:t>la app (aplicación gratuita) “</a:t>
            </a:r>
            <a:r>
              <a:rPr lang="es-ES" altLang="es-ES_tradnl" dirty="0">
                <a:solidFill>
                  <a:prstClr val="black"/>
                </a:solidFill>
              </a:rPr>
              <a:t>“</a:t>
            </a:r>
            <a:r>
              <a:rPr lang="es-ES" altLang="es-ES_tradnl" b="1" dirty="0" err="1">
                <a:ln w="10541" cmpd="sng">
                  <a:solidFill>
                    <a:srgbClr val="7D7D7D">
                      <a:tint val="100000"/>
                      <a:shade val="100000"/>
                      <a:satMod val="110000"/>
                    </a:srgbClr>
                  </a:solidFill>
                  <a:prstDash val="solid"/>
                </a:ln>
                <a:solidFill>
                  <a:prstClr val="black"/>
                </a:solidFill>
              </a:rPr>
              <a:t>TurnningPoint</a:t>
            </a:r>
            <a:r>
              <a:rPr lang="es-ES" altLang="es-ES_tradnl" dirty="0">
                <a:solidFill>
                  <a:prstClr val="black"/>
                </a:solidFill>
              </a:rPr>
              <a:t>” de </a:t>
            </a:r>
            <a:r>
              <a:rPr lang="es-ES" altLang="es-ES_tradnl" dirty="0" err="1">
                <a:solidFill>
                  <a:prstClr val="black"/>
                </a:solidFill>
              </a:rPr>
              <a:t>TurnningTechnologies</a:t>
            </a:r>
            <a:r>
              <a:rPr lang="es-ES" dirty="0" smtClean="0"/>
              <a:t>”. </a:t>
            </a:r>
            <a:r>
              <a:rPr lang="es-ES" dirty="0" smtClean="0">
                <a:hlinkClick r:id="rId2"/>
              </a:rPr>
              <a:t>https://responseware.turningtechnologies.com/ </a:t>
            </a:r>
            <a:endParaRPr lang="es-ES" dirty="0" smtClean="0"/>
          </a:p>
        </p:txBody>
      </p:sp>
      <p:sp>
        <p:nvSpPr>
          <p:cNvPr id="7" name="Rectangle 27"/>
          <p:cNvSpPr>
            <a:spLocks noChangeArrowheads="1"/>
          </p:cNvSpPr>
          <p:nvPr/>
        </p:nvSpPr>
        <p:spPr bwMode="auto">
          <a:xfrm>
            <a:off x="539552" y="2257000"/>
            <a:ext cx="547636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s-ES" altLang="es-ES_tradnl" sz="1600" dirty="0" smtClean="0">
                <a:solidFill>
                  <a:prstClr val="black"/>
                </a:solidFill>
                <a:latin typeface="Calibri" panose="020F0502020204030204"/>
              </a:rPr>
              <a:t>Puede descargarse para </a:t>
            </a:r>
          </a:p>
          <a:p>
            <a:pPr marL="285750" indent="-285750">
              <a:spcBef>
                <a:spcPct val="0"/>
              </a:spcBef>
              <a:buFont typeface="Wingdings" panose="05000000000000000000" pitchFamily="2" charset="2"/>
              <a:buChar char="q"/>
            </a:pPr>
            <a:r>
              <a:rPr lang="es-ES_tradnl" sz="1600" dirty="0" smtClean="0">
                <a:solidFill>
                  <a:prstClr val="black"/>
                </a:solidFill>
                <a:latin typeface="Calibri" panose="020F0502020204030204"/>
              </a:rPr>
              <a:t>iOS: </a:t>
            </a:r>
            <a:r>
              <a:rPr lang="en-US" sz="1600" dirty="0" smtClean="0">
                <a:solidFill>
                  <a:prstClr val="black"/>
                </a:solidFill>
                <a:latin typeface="Calibri" panose="020F0502020204030204"/>
              </a:rPr>
              <a:t>iPhone</a:t>
            </a:r>
            <a:r>
              <a:rPr lang="en-US" sz="1600" dirty="0">
                <a:solidFill>
                  <a:prstClr val="black"/>
                </a:solidFill>
                <a:latin typeface="Calibri" panose="020F0502020204030204"/>
              </a:rPr>
              <a:t>, iPod touch, iPad iOS 9.0 or higher</a:t>
            </a:r>
            <a:endParaRPr lang="es-ES_tradnl" sz="1600" dirty="0" smtClean="0">
              <a:solidFill>
                <a:prstClr val="black"/>
              </a:solidFill>
              <a:latin typeface="Calibri" panose="020F0502020204030204"/>
            </a:endParaRPr>
          </a:p>
          <a:p>
            <a:pPr marL="285750" indent="-285750">
              <a:buFont typeface="Wingdings" panose="05000000000000000000" pitchFamily="2" charset="2"/>
              <a:buChar char="q"/>
            </a:pPr>
            <a:r>
              <a:rPr lang="en-US" sz="1600" dirty="0">
                <a:solidFill>
                  <a:prstClr val="black"/>
                </a:solidFill>
                <a:latin typeface="Calibri" panose="020F0502020204030204"/>
              </a:rPr>
              <a:t>Android OS </a:t>
            </a:r>
            <a:r>
              <a:rPr lang="en-US" sz="1600" dirty="0" smtClean="0">
                <a:solidFill>
                  <a:prstClr val="black"/>
                </a:solidFill>
                <a:latin typeface="Calibri" panose="020F0502020204030204"/>
              </a:rPr>
              <a:t>5.1 </a:t>
            </a:r>
            <a:r>
              <a:rPr lang="en-US" sz="1600" dirty="0">
                <a:solidFill>
                  <a:prstClr val="black"/>
                </a:solidFill>
                <a:latin typeface="Calibri" panose="020F0502020204030204"/>
              </a:rPr>
              <a:t>and </a:t>
            </a:r>
            <a:r>
              <a:rPr lang="en-US" sz="1600" dirty="0" smtClean="0">
                <a:solidFill>
                  <a:prstClr val="black"/>
                </a:solidFill>
                <a:latin typeface="Calibri" panose="020F0502020204030204"/>
              </a:rPr>
              <a:t>higher</a:t>
            </a:r>
          </a:p>
          <a:p>
            <a:pPr marL="285750" indent="-285750">
              <a:buFont typeface="Wingdings" panose="05000000000000000000" pitchFamily="2" charset="2"/>
              <a:buChar char="q"/>
            </a:pPr>
            <a:r>
              <a:rPr lang="en-US" sz="1600" dirty="0">
                <a:solidFill>
                  <a:prstClr val="black"/>
                </a:solidFill>
                <a:latin typeface="Calibri" panose="020F0502020204030204"/>
              </a:rPr>
              <a:t>S</a:t>
            </a:r>
            <a:r>
              <a:rPr lang="en-US" sz="1600" dirty="0" smtClean="0">
                <a:solidFill>
                  <a:prstClr val="black"/>
                </a:solidFill>
                <a:latin typeface="Calibri" panose="020F0502020204030204"/>
              </a:rPr>
              <a:t>e </a:t>
            </a:r>
            <a:r>
              <a:rPr lang="en-US" sz="1600" dirty="0" err="1" smtClean="0">
                <a:solidFill>
                  <a:prstClr val="black"/>
                </a:solidFill>
                <a:latin typeface="Calibri" panose="020F0502020204030204"/>
              </a:rPr>
              <a:t>puede</a:t>
            </a:r>
            <a:r>
              <a:rPr lang="en-US" sz="1600" dirty="0" smtClean="0">
                <a:solidFill>
                  <a:prstClr val="black"/>
                </a:solidFill>
                <a:latin typeface="Calibri" panose="020F0502020204030204"/>
              </a:rPr>
              <a:t> </a:t>
            </a:r>
            <a:r>
              <a:rPr lang="en-US" sz="1600" dirty="0" err="1" smtClean="0">
                <a:solidFill>
                  <a:prstClr val="black"/>
                </a:solidFill>
                <a:latin typeface="Calibri" panose="020F0502020204030204"/>
              </a:rPr>
              <a:t>utilizar</a:t>
            </a:r>
            <a:r>
              <a:rPr lang="en-US" sz="1600" dirty="0" smtClean="0">
                <a:solidFill>
                  <a:prstClr val="black"/>
                </a:solidFill>
                <a:latin typeface="Calibri" panose="020F0502020204030204"/>
              </a:rPr>
              <a:t> </a:t>
            </a:r>
            <a:r>
              <a:rPr lang="en-US" sz="1600" dirty="0" err="1" smtClean="0">
                <a:solidFill>
                  <a:prstClr val="black"/>
                </a:solidFill>
                <a:latin typeface="Calibri" panose="020F0502020204030204"/>
              </a:rPr>
              <a:t>desde</a:t>
            </a:r>
            <a:r>
              <a:rPr lang="en-US" sz="1600" dirty="0" smtClean="0">
                <a:solidFill>
                  <a:prstClr val="black"/>
                </a:solidFill>
                <a:latin typeface="Calibri" panose="020F0502020204030204"/>
              </a:rPr>
              <a:t> </a:t>
            </a:r>
            <a:r>
              <a:rPr lang="en-US" sz="1600" dirty="0" err="1" smtClean="0">
                <a:solidFill>
                  <a:prstClr val="black"/>
                </a:solidFill>
                <a:latin typeface="Calibri" panose="020F0502020204030204"/>
              </a:rPr>
              <a:t>los</a:t>
            </a:r>
            <a:r>
              <a:rPr lang="en-US" sz="1600" dirty="0" smtClean="0">
                <a:solidFill>
                  <a:prstClr val="black"/>
                </a:solidFill>
                <a:latin typeface="Calibri" panose="020F0502020204030204"/>
              </a:rPr>
              <a:t> </a:t>
            </a:r>
            <a:r>
              <a:rPr lang="en-US" sz="1600" dirty="0" err="1" smtClean="0">
                <a:solidFill>
                  <a:prstClr val="black"/>
                </a:solidFill>
                <a:latin typeface="Calibri" panose="020F0502020204030204"/>
              </a:rPr>
              <a:t>siguientes</a:t>
            </a:r>
            <a:r>
              <a:rPr lang="en-US" sz="1600" dirty="0" smtClean="0">
                <a:solidFill>
                  <a:prstClr val="black"/>
                </a:solidFill>
                <a:latin typeface="Calibri" panose="020F0502020204030204"/>
              </a:rPr>
              <a:t> </a:t>
            </a:r>
            <a:r>
              <a:rPr lang="en-US" sz="1600" dirty="0" err="1" smtClean="0">
                <a:solidFill>
                  <a:prstClr val="black"/>
                </a:solidFill>
                <a:latin typeface="Calibri" panose="020F0502020204030204"/>
              </a:rPr>
              <a:t>navegadores</a:t>
            </a:r>
            <a:r>
              <a:rPr lang="en-US" sz="1600" dirty="0" smtClean="0">
                <a:solidFill>
                  <a:prstClr val="black"/>
                </a:solidFill>
                <a:latin typeface="Calibri" panose="020F0502020204030204"/>
              </a:rPr>
              <a:t>:</a:t>
            </a:r>
          </a:p>
          <a:p>
            <a:pPr marL="1028700" lvl="1">
              <a:buFont typeface="Wingdings" panose="05000000000000000000" pitchFamily="2" charset="2"/>
              <a:buChar char="q"/>
            </a:pPr>
            <a:r>
              <a:rPr lang="fr-FR" sz="1200" dirty="0" smtClean="0">
                <a:solidFill>
                  <a:prstClr val="black"/>
                </a:solidFill>
                <a:latin typeface="Calibri" panose="020F0502020204030204"/>
              </a:rPr>
              <a:t>Internet </a:t>
            </a:r>
            <a:r>
              <a:rPr lang="fr-FR" sz="1200" dirty="0">
                <a:solidFill>
                  <a:prstClr val="black"/>
                </a:solidFill>
                <a:latin typeface="Calibri" panose="020F0502020204030204"/>
              </a:rPr>
              <a:t>Explorer® </a:t>
            </a:r>
            <a:r>
              <a:rPr lang="fr-FR" sz="1200" dirty="0" smtClean="0">
                <a:solidFill>
                  <a:prstClr val="black"/>
                </a:solidFill>
                <a:latin typeface="Calibri" panose="020F0502020204030204"/>
              </a:rPr>
              <a:t>10+</a:t>
            </a:r>
          </a:p>
          <a:p>
            <a:pPr marL="1028700" lvl="1">
              <a:buFont typeface="Wingdings" panose="05000000000000000000" pitchFamily="2" charset="2"/>
              <a:buChar char="q"/>
            </a:pPr>
            <a:r>
              <a:rPr lang="fr-FR" sz="1200" dirty="0" smtClean="0">
                <a:solidFill>
                  <a:prstClr val="black"/>
                </a:solidFill>
                <a:latin typeface="Calibri" panose="020F0502020204030204"/>
              </a:rPr>
              <a:t>Chrome</a:t>
            </a:r>
            <a:r>
              <a:rPr lang="fr-FR" sz="1200" dirty="0">
                <a:solidFill>
                  <a:prstClr val="black"/>
                </a:solidFill>
                <a:latin typeface="Calibri" panose="020F0502020204030204"/>
              </a:rPr>
              <a:t>™ </a:t>
            </a:r>
            <a:r>
              <a:rPr lang="fr-FR" sz="1200" dirty="0" smtClean="0">
                <a:solidFill>
                  <a:prstClr val="black"/>
                </a:solidFill>
                <a:latin typeface="Calibri" panose="020F0502020204030204"/>
              </a:rPr>
              <a:t>39+</a:t>
            </a:r>
          </a:p>
          <a:p>
            <a:pPr marL="1028700" lvl="1">
              <a:buFont typeface="Wingdings" panose="05000000000000000000" pitchFamily="2" charset="2"/>
              <a:buChar char="q"/>
            </a:pPr>
            <a:r>
              <a:rPr lang="fr-FR" sz="1200" dirty="0" smtClean="0">
                <a:solidFill>
                  <a:prstClr val="black"/>
                </a:solidFill>
                <a:latin typeface="Calibri" panose="020F0502020204030204"/>
              </a:rPr>
              <a:t>Firefox</a:t>
            </a:r>
            <a:r>
              <a:rPr lang="fr-FR" sz="1200" dirty="0">
                <a:solidFill>
                  <a:prstClr val="black"/>
                </a:solidFill>
                <a:latin typeface="Calibri" panose="020F0502020204030204"/>
              </a:rPr>
              <a:t>® </a:t>
            </a:r>
            <a:r>
              <a:rPr lang="fr-FR" sz="1200" dirty="0" smtClean="0">
                <a:solidFill>
                  <a:prstClr val="black"/>
                </a:solidFill>
                <a:latin typeface="Calibri" panose="020F0502020204030204"/>
              </a:rPr>
              <a:t>31+</a:t>
            </a:r>
          </a:p>
          <a:p>
            <a:pPr marL="1028700" lvl="1">
              <a:buFont typeface="Wingdings" panose="05000000000000000000" pitchFamily="2" charset="2"/>
              <a:buChar char="q"/>
            </a:pPr>
            <a:r>
              <a:rPr lang="fr-FR" sz="1200" dirty="0" smtClean="0">
                <a:solidFill>
                  <a:prstClr val="black"/>
                </a:solidFill>
                <a:latin typeface="Calibri" panose="020F0502020204030204"/>
              </a:rPr>
              <a:t>Safari</a:t>
            </a:r>
            <a:r>
              <a:rPr lang="fr-FR" sz="1200" dirty="0">
                <a:solidFill>
                  <a:prstClr val="black"/>
                </a:solidFill>
                <a:latin typeface="Calibri" panose="020F0502020204030204"/>
              </a:rPr>
              <a:t>® 6</a:t>
            </a:r>
            <a:r>
              <a:rPr lang="fr-FR" sz="1200" dirty="0" smtClean="0">
                <a:solidFill>
                  <a:prstClr val="black"/>
                </a:solidFill>
                <a:latin typeface="Calibri" panose="020F0502020204030204"/>
              </a:rPr>
              <a:t>+</a:t>
            </a:r>
            <a:endParaRPr lang="fr-FR" sz="1200" dirty="0">
              <a:solidFill>
                <a:prstClr val="black"/>
              </a:solidFill>
              <a:latin typeface="Calibri" panose="020F0502020204030204"/>
            </a:endParaRPr>
          </a:p>
        </p:txBody>
      </p:sp>
      <p:sp>
        <p:nvSpPr>
          <p:cNvPr id="3" name="2 Rectángulo"/>
          <p:cNvSpPr/>
          <p:nvPr/>
        </p:nvSpPr>
        <p:spPr>
          <a:xfrm>
            <a:off x="539552" y="4437112"/>
            <a:ext cx="7416824" cy="1200329"/>
          </a:xfrm>
          <a:prstGeom prst="rect">
            <a:avLst/>
          </a:prstGeom>
        </p:spPr>
        <p:txBody>
          <a:bodyPr wrap="square">
            <a:spAutoFit/>
          </a:bodyPr>
          <a:lstStyle/>
          <a:p>
            <a:r>
              <a:rPr lang="es-ES" dirty="0" smtClean="0"/>
              <a:t>IMPORTANTE EN LA APLICACIÓN: </a:t>
            </a:r>
          </a:p>
          <a:p>
            <a:r>
              <a:rPr lang="es-ES" b="1" dirty="0" smtClean="0">
                <a:solidFill>
                  <a:srgbClr val="C00000"/>
                </a:solidFill>
              </a:rPr>
              <a:t>CREAR LA CUENTA  CON EL CORREO DE USAL </a:t>
            </a:r>
          </a:p>
          <a:p>
            <a:r>
              <a:rPr lang="es-ES" dirty="0" smtClean="0"/>
              <a:t>DEBEN RELLENAR LOS DATOS DE NOMBRE Y APELLIDOS CORRECTAMENTE. Estos datos nos permitirán </a:t>
            </a:r>
            <a:r>
              <a:rPr lang="es-ES" b="1" dirty="0" smtClean="0">
                <a:solidFill>
                  <a:srgbClr val="0070C0"/>
                </a:solidFill>
              </a:rPr>
              <a:t>identificar</a:t>
            </a:r>
            <a:r>
              <a:rPr lang="es-ES" dirty="0" smtClean="0"/>
              <a:t> al alumno que responde. </a:t>
            </a:r>
          </a:p>
        </p:txBody>
      </p:sp>
      <p:pic>
        <p:nvPicPr>
          <p:cNvPr id="10" name="Picture 9" descr="Turning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237" y="548680"/>
            <a:ext cx="2867025"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943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Line 41"/>
          <p:cNvSpPr>
            <a:spLocks noChangeShapeType="1"/>
          </p:cNvSpPr>
          <p:nvPr/>
        </p:nvSpPr>
        <p:spPr bwMode="auto">
          <a:xfrm>
            <a:off x="6180138" y="13144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solidFill>
                <a:prstClr val="black"/>
              </a:solidFill>
            </a:endParaRPr>
          </a:p>
        </p:txBody>
      </p:sp>
      <p:sp>
        <p:nvSpPr>
          <p:cNvPr id="18436" name="Rectangle 42"/>
          <p:cNvSpPr>
            <a:spLocks noChangeArrowheads="1"/>
          </p:cNvSpPr>
          <p:nvPr/>
        </p:nvSpPr>
        <p:spPr bwMode="auto">
          <a:xfrm>
            <a:off x="-479425" y="6773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s-ES_tradnl" altLang="es-ES" sz="1800">
              <a:solidFill>
                <a:prstClr val="black"/>
              </a:solidFill>
            </a:endParaRPr>
          </a:p>
        </p:txBody>
      </p:sp>
      <p:sp>
        <p:nvSpPr>
          <p:cNvPr id="18437" name="Rectangle 87"/>
          <p:cNvSpPr>
            <a:spLocks noChangeArrowheads="1"/>
          </p:cNvSpPr>
          <p:nvPr/>
        </p:nvSpPr>
        <p:spPr bwMode="auto">
          <a:xfrm>
            <a:off x="58738" y="2268538"/>
            <a:ext cx="29273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s-ES" altLang="es-ES" sz="1100">
                <a:solidFill>
                  <a:prstClr val="black"/>
                </a:solidFill>
                <a:latin typeface="Arial Unicode MS" pitchFamily="34" charset="-128"/>
                <a:ea typeface="Arial Unicode MS" pitchFamily="34" charset="-128"/>
                <a:cs typeface="Arial Unicode MS" pitchFamily="34" charset="-128"/>
              </a:rPr>
              <a:t>			</a:t>
            </a:r>
            <a:endParaRPr lang="es-ES" altLang="es-ES" sz="1800">
              <a:solidFill>
                <a:prstClr val="black"/>
              </a:solidFill>
            </a:endParaRPr>
          </a:p>
        </p:txBody>
      </p:sp>
      <p:sp>
        <p:nvSpPr>
          <p:cNvPr id="18446" name="AutoShape 22" descr="Cover ar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s-ES_tradnl" altLang="es-ES" sz="1800">
              <a:solidFill>
                <a:prstClr val="black"/>
              </a:solidFill>
            </a:endParaRPr>
          </a:p>
        </p:txBody>
      </p:sp>
      <p:sp>
        <p:nvSpPr>
          <p:cNvPr id="20" name="19 Rectángulo"/>
          <p:cNvSpPr/>
          <p:nvPr/>
        </p:nvSpPr>
        <p:spPr>
          <a:xfrm>
            <a:off x="4102205" y="404664"/>
            <a:ext cx="4291945" cy="52322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altLang="es-ES_tradnl" sz="2800" b="1" dirty="0">
                <a:solidFill>
                  <a:srgbClr val="C00000"/>
                </a:solidFill>
                <a:ea typeface="Arial Unicode MS" pitchFamily="34" charset="-128"/>
                <a:cs typeface="Arial Unicode MS" pitchFamily="34" charset="-128"/>
              </a:rPr>
              <a:t>Descarga de “</a:t>
            </a:r>
            <a:r>
              <a:rPr lang="es-ES" altLang="es-ES_tradnl" sz="2800" b="1" dirty="0" err="1">
                <a:solidFill>
                  <a:srgbClr val="C00000"/>
                </a:solidFill>
                <a:ea typeface="Arial Unicode MS" pitchFamily="34" charset="-128"/>
                <a:cs typeface="Arial Unicode MS" pitchFamily="34" charset="-128"/>
              </a:rPr>
              <a:t>TurnnigPoint</a:t>
            </a:r>
            <a:r>
              <a:rPr lang="es-ES" altLang="es-ES_tradnl" sz="2800" b="1" dirty="0">
                <a:solidFill>
                  <a:srgbClr val="C00000"/>
                </a:solidFill>
                <a:ea typeface="Arial Unicode MS" pitchFamily="34" charset="-128"/>
                <a:cs typeface="Arial Unicode MS" pitchFamily="34" charset="-128"/>
              </a:rPr>
              <a:t>”</a:t>
            </a:r>
            <a:endParaRPr lang="es-ES" altLang="es-ES_tradnl" sz="2800" b="1" dirty="0">
              <a:solidFill>
                <a:srgbClr val="C00000"/>
              </a:solidFill>
              <a:cs typeface="Times New Roman" pitchFamily="18" charset="0"/>
            </a:endParaRPr>
          </a:p>
        </p:txBody>
      </p:sp>
      <p:sp>
        <p:nvSpPr>
          <p:cNvPr id="2" name="1 Marcador de pie de página"/>
          <p:cNvSpPr>
            <a:spLocks noGrp="1"/>
          </p:cNvSpPr>
          <p:nvPr>
            <p:ph type="ftr" sz="quarter" idx="11"/>
          </p:nvPr>
        </p:nvSpPr>
        <p:spPr/>
        <p:txBody>
          <a:bodyPr/>
          <a:lstStyle/>
          <a:p>
            <a:r>
              <a:rPr lang="es-ES" smtClean="0">
                <a:solidFill>
                  <a:prstClr val="black">
                    <a:tint val="75000"/>
                  </a:prstClr>
                </a:solidFill>
              </a:rPr>
              <a:t>"Utilización de la aplicación TurningPoint para la resolución de preguntas de test en seminarios/clase" </a:t>
            </a:r>
            <a:endParaRPr lang="es-ES_tradnl" dirty="0">
              <a:solidFill>
                <a:prstClr val="black">
                  <a:tint val="75000"/>
                </a:prstClr>
              </a:solidFill>
            </a:endParaRPr>
          </a:p>
        </p:txBody>
      </p:sp>
      <p:sp>
        <p:nvSpPr>
          <p:cNvPr id="3" name="2 Marcador de número de diapositiva"/>
          <p:cNvSpPr>
            <a:spLocks noGrp="1"/>
          </p:cNvSpPr>
          <p:nvPr>
            <p:ph type="sldNum" sz="quarter" idx="12"/>
          </p:nvPr>
        </p:nvSpPr>
        <p:spPr/>
        <p:txBody>
          <a:bodyPr/>
          <a:lstStyle/>
          <a:p>
            <a:fld id="{0F9475A5-8BD2-E242-96A5-CD8032ACE760}" type="slidenum">
              <a:rPr lang="es-ES_tradnl" smtClean="0">
                <a:solidFill>
                  <a:prstClr val="black"/>
                </a:solidFill>
              </a:rPr>
              <a:pPr/>
              <a:t>6</a:t>
            </a:fld>
            <a:endParaRPr lang="es-ES_tradnl">
              <a:solidFill>
                <a:prstClr val="black"/>
              </a:solidFill>
            </a:endParaRPr>
          </a:p>
        </p:txBody>
      </p:sp>
      <p:pic>
        <p:nvPicPr>
          <p:cNvPr id="1026" name="Picture 2" descr="Turning Technologies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12042"/>
            <a:ext cx="1619250" cy="5524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3574" y="1205086"/>
            <a:ext cx="4864711" cy="198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8478" y="3189998"/>
            <a:ext cx="4896543" cy="262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descr="TurningPoi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579" y="2636912"/>
            <a:ext cx="2867025"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63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7</a:t>
            </a:fld>
            <a:endParaRPr lang="es-ES_tradnl">
              <a:solidFill>
                <a:prstClr val="black">
                  <a:tint val="75000"/>
                </a:prstClr>
              </a:solidFill>
            </a:endParaRPr>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818908"/>
            <a:ext cx="2434904" cy="43287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2267" y="818909"/>
            <a:ext cx="2434905" cy="43287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9" descr="TurningPo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060" y="116632"/>
            <a:ext cx="2867025" cy="47625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95536" y="4776698"/>
            <a:ext cx="3690500" cy="1477328"/>
          </a:xfrm>
          <a:prstGeom prst="rect">
            <a:avLst/>
          </a:prstGeom>
        </p:spPr>
        <p:txBody>
          <a:bodyPr wrap="square">
            <a:spAutoFit/>
          </a:bodyPr>
          <a:lstStyle/>
          <a:p>
            <a:r>
              <a:rPr lang="es-ES" dirty="0" smtClean="0"/>
              <a:t>Cuando vayamos a utilizar la aplicación os pedirá la ID de la sesión. (se introduce en ese momento), te unes a la sesión y ya estamos listos para empezar</a:t>
            </a:r>
            <a:endParaRPr lang="en-US" dirty="0"/>
          </a:p>
        </p:txBody>
      </p:sp>
      <p:cxnSp>
        <p:nvCxnSpPr>
          <p:cNvPr id="6" name="5 Conector recto de flecha"/>
          <p:cNvCxnSpPr/>
          <p:nvPr/>
        </p:nvCxnSpPr>
        <p:spPr>
          <a:xfrm flipV="1">
            <a:off x="1898748" y="2636912"/>
            <a:ext cx="684076" cy="16864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88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z="1050" dirty="0" smtClean="0">
                <a:solidFill>
                  <a:prstClr val="black">
                    <a:tint val="75000"/>
                  </a:prstClr>
                </a:solidFill>
              </a:rPr>
              <a:t>"Utilización de la aplicación </a:t>
            </a:r>
            <a:r>
              <a:rPr lang="es-ES" sz="1050" dirty="0" err="1" smtClean="0">
                <a:solidFill>
                  <a:prstClr val="black">
                    <a:tint val="75000"/>
                  </a:prstClr>
                </a:solidFill>
              </a:rPr>
              <a:t>TurningPoint</a:t>
            </a:r>
            <a:r>
              <a:rPr lang="es-ES" sz="1050" dirty="0" smtClean="0">
                <a:solidFill>
                  <a:prstClr val="black">
                    <a:tint val="75000"/>
                  </a:prstClr>
                </a:solidFill>
              </a:rPr>
              <a:t> para la resolución de preguntas de test en seminarios/clase" </a:t>
            </a:r>
            <a:endParaRPr lang="es-ES_tradnl" sz="1050"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8</a:t>
            </a:fld>
            <a:endParaRPr lang="es-ES_tradnl">
              <a:solidFill>
                <a:prstClr val="black">
                  <a:tint val="75000"/>
                </a:prstClr>
              </a:solidFill>
            </a:endParaRPr>
          </a:p>
        </p:txBody>
      </p:sp>
      <p:sp>
        <p:nvSpPr>
          <p:cNvPr id="6" name="5 Rectángulo"/>
          <p:cNvSpPr/>
          <p:nvPr/>
        </p:nvSpPr>
        <p:spPr>
          <a:xfrm>
            <a:off x="899592" y="2158395"/>
            <a:ext cx="7560840" cy="2751522"/>
          </a:xfrm>
          <a:prstGeom prst="rect">
            <a:avLst/>
          </a:prstGeom>
        </p:spPr>
        <p:txBody>
          <a:bodyPr wrap="square">
            <a:spAutoFit/>
          </a:bodyPr>
          <a:lstStyle/>
          <a:p>
            <a:pPr algn="ctr">
              <a:lnSpc>
                <a:spcPct val="120000"/>
              </a:lnSpc>
            </a:pP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HIPÓTESIS PROPUESTAS:</a:t>
            </a:r>
          </a:p>
          <a:p>
            <a:pPr algn="ctr">
              <a:lnSpc>
                <a:spcPct val="120000"/>
              </a:lnSpc>
            </a:pPr>
            <a:endParaRPr lang="es-ES_tradnl" sz="1100" b="1" dirty="0" smtClean="0"/>
          </a:p>
          <a:p>
            <a:pPr marL="342900" indent="-342900">
              <a:lnSpc>
                <a:spcPct val="120000"/>
              </a:lnSpc>
              <a:buFont typeface="+mj-lt"/>
              <a:buAutoNum type="arabicPeriod"/>
            </a:pPr>
            <a:r>
              <a:rPr lang="es-ES_tradnl" dirty="0" smtClean="0"/>
              <a:t>Pensábamos </a:t>
            </a:r>
            <a:r>
              <a:rPr lang="es-ES_tradnl" dirty="0"/>
              <a:t>que </a:t>
            </a:r>
            <a:r>
              <a:rPr lang="es-ES_tradnl" dirty="0" smtClean="0"/>
              <a:t>podría incrementar </a:t>
            </a:r>
            <a:r>
              <a:rPr lang="es-ES_tradnl" dirty="0"/>
              <a:t>la capacidad de  atención, y </a:t>
            </a:r>
            <a:r>
              <a:rPr lang="es-ES_tradnl" dirty="0" smtClean="0"/>
              <a:t>así el </a:t>
            </a:r>
            <a:r>
              <a:rPr lang="es-ES_tradnl" dirty="0"/>
              <a:t>rendimiento que </a:t>
            </a:r>
            <a:r>
              <a:rPr lang="es-ES_tradnl" dirty="0" smtClean="0"/>
              <a:t>podemos conseguir. </a:t>
            </a:r>
            <a:endParaRPr lang="es-ES_tradnl" dirty="0"/>
          </a:p>
          <a:p>
            <a:pPr marL="342900" indent="-342900">
              <a:lnSpc>
                <a:spcPct val="120000"/>
              </a:lnSpc>
              <a:buFont typeface="+mj-lt"/>
              <a:buAutoNum type="arabicPeriod"/>
            </a:pPr>
            <a:r>
              <a:rPr lang="es-ES_tradnl" dirty="0" smtClean="0"/>
              <a:t>Podría repercutir </a:t>
            </a:r>
            <a:r>
              <a:rPr lang="es-ES_tradnl" dirty="0"/>
              <a:t>en el au­mento de la predisposición psicológica </a:t>
            </a:r>
            <a:r>
              <a:rPr lang="es-ES_tradnl" dirty="0" smtClean="0"/>
              <a:t>a “engancharse” a la Farmacología. </a:t>
            </a:r>
            <a:endParaRPr lang="es-ES_tradnl" dirty="0"/>
          </a:p>
          <a:p>
            <a:pPr marL="342900" indent="-342900">
              <a:lnSpc>
                <a:spcPct val="120000"/>
              </a:lnSpc>
              <a:buFont typeface="+mj-lt"/>
              <a:buAutoNum type="arabicPeriod"/>
            </a:pPr>
            <a:r>
              <a:rPr lang="es-ES_tradnl" dirty="0" smtClean="0"/>
              <a:t>Suponíamos </a:t>
            </a:r>
            <a:r>
              <a:rPr lang="es-ES_tradnl" dirty="0"/>
              <a:t>que se </a:t>
            </a:r>
            <a:r>
              <a:rPr lang="es-ES_tradnl" dirty="0" smtClean="0"/>
              <a:t>puede crear </a:t>
            </a:r>
            <a:r>
              <a:rPr lang="es-ES_tradnl" dirty="0"/>
              <a:t>un sentimiento de agrado que nos hace mejorar en nuestra capacidad de trabajo. </a:t>
            </a:r>
          </a:p>
        </p:txBody>
      </p:sp>
      <p:sp>
        <p:nvSpPr>
          <p:cNvPr id="7" name="6 Rectángulo"/>
          <p:cNvSpPr/>
          <p:nvPr/>
        </p:nvSpPr>
        <p:spPr>
          <a:xfrm>
            <a:off x="1763688" y="548680"/>
            <a:ext cx="6336704" cy="138499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a:ln w="11430"/>
                <a:solidFill>
                  <a:srgbClr val="C00000"/>
                </a:solidFill>
              </a:rPr>
              <a:t>¿Cómo </a:t>
            </a:r>
            <a:r>
              <a:rPr lang="es-ES" sz="2800" b="1" dirty="0" smtClean="0">
                <a:ln w="11430"/>
                <a:solidFill>
                  <a:srgbClr val="C00000"/>
                </a:solidFill>
              </a:rPr>
              <a:t>la app </a:t>
            </a:r>
            <a:r>
              <a:rPr lang="es-ES" sz="2800" b="1" dirty="0" err="1" smtClean="0">
                <a:ln w="11430"/>
                <a:solidFill>
                  <a:srgbClr val="C00000"/>
                </a:solidFill>
              </a:rPr>
              <a:t>TurningPoint</a:t>
            </a:r>
            <a:r>
              <a:rPr lang="es-ES" sz="2800" b="1" dirty="0" smtClean="0">
                <a:ln w="11430"/>
                <a:solidFill>
                  <a:srgbClr val="C00000"/>
                </a:solidFill>
              </a:rPr>
              <a:t> </a:t>
            </a:r>
            <a:r>
              <a:rPr lang="es-ES" sz="2800" b="1" dirty="0">
                <a:ln w="11430"/>
                <a:solidFill>
                  <a:srgbClr val="C00000"/>
                </a:solidFill>
              </a:rPr>
              <a:t>puede incrementar la actividad de </a:t>
            </a:r>
            <a:r>
              <a:rPr lang="es-ES" sz="2800" b="1" dirty="0" smtClean="0">
                <a:ln w="11430"/>
                <a:solidFill>
                  <a:srgbClr val="C00000"/>
                </a:solidFill>
              </a:rPr>
              <a:t>aprendizaje en Farmacología? </a:t>
            </a:r>
            <a:endParaRPr lang="es-ES_tradnl" sz="2800" b="1" dirty="0">
              <a:ln w="11430"/>
              <a:solidFill>
                <a:srgbClr val="C00000"/>
              </a:solidFill>
            </a:endParaRPr>
          </a:p>
        </p:txBody>
      </p:sp>
    </p:spTree>
    <p:extLst>
      <p:ext uri="{BB962C8B-B14F-4D97-AF65-F5344CB8AC3E}">
        <p14:creationId xmlns:p14="http://schemas.microsoft.com/office/powerpoint/2010/main" val="182438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F9475A5-8BD2-E242-96A5-CD8032ACE760}" type="slidenum">
              <a:rPr lang="es-ES_tradnl" smtClean="0">
                <a:solidFill>
                  <a:prstClr val="black">
                    <a:tint val="75000"/>
                  </a:prstClr>
                </a:solidFill>
              </a:rPr>
              <a:pPr/>
              <a:t>9</a:t>
            </a:fld>
            <a:endParaRPr lang="es-ES_tradnl">
              <a:solidFill>
                <a:prstClr val="black">
                  <a:tint val="75000"/>
                </a:prstClr>
              </a:solidFill>
            </a:endParaRPr>
          </a:p>
        </p:txBody>
      </p:sp>
      <p:sp>
        <p:nvSpPr>
          <p:cNvPr id="5" name="4 Rectángulo"/>
          <p:cNvSpPr/>
          <p:nvPr/>
        </p:nvSpPr>
        <p:spPr>
          <a:xfrm>
            <a:off x="467544" y="1435423"/>
            <a:ext cx="8136904" cy="769441"/>
          </a:xfrm>
          <a:prstGeom prst="rect">
            <a:avLst/>
          </a:prstGeom>
          <a:ln w="28575">
            <a:noFill/>
          </a:ln>
        </p:spPr>
        <p:txBody>
          <a:bodyPr wrap="square">
            <a:spAutoFit/>
          </a:bodyPr>
          <a:lstStyle/>
          <a:p>
            <a:pPr algn="ctr"/>
            <a:r>
              <a:rPr lang="es-ES" sz="2000" b="1" dirty="0" smtClean="0"/>
              <a:t> </a:t>
            </a: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OBJETIVO GENERAL</a:t>
            </a:r>
            <a:r>
              <a:rPr lang="es-ES" sz="2400" dirty="0" smtClean="0"/>
              <a:t>:</a:t>
            </a:r>
            <a:endParaRPr lang="es-ES_tradnl" sz="2400" dirty="0"/>
          </a:p>
          <a:p>
            <a:pPr algn="ctr"/>
            <a:r>
              <a:rPr lang="es-ES" sz="2000" i="1" dirty="0"/>
              <a:t>Motivar a los </a:t>
            </a:r>
            <a:r>
              <a:rPr lang="es-ES" sz="2000" i="1" dirty="0" smtClean="0"/>
              <a:t>alumnos en </a:t>
            </a:r>
            <a:r>
              <a:rPr lang="es-ES" sz="2000" i="1" dirty="0"/>
              <a:t>el proceso </a:t>
            </a:r>
            <a:r>
              <a:rPr lang="es-ES" sz="2000" i="1" dirty="0" smtClean="0"/>
              <a:t>del </a:t>
            </a:r>
            <a:r>
              <a:rPr lang="es-ES" sz="2000" i="1" dirty="0"/>
              <a:t>aprendizaje</a:t>
            </a:r>
            <a:r>
              <a:rPr lang="es-ES" sz="2000" dirty="0"/>
              <a:t>. </a:t>
            </a:r>
            <a:endParaRPr lang="es-ES_tradnl" sz="2000" dirty="0"/>
          </a:p>
        </p:txBody>
      </p:sp>
      <p:sp>
        <p:nvSpPr>
          <p:cNvPr id="2" name="1 Marcador de pie de página"/>
          <p:cNvSpPr>
            <a:spLocks noGrp="1"/>
          </p:cNvSpPr>
          <p:nvPr>
            <p:ph type="ftr" sz="quarter" idx="11"/>
          </p:nvPr>
        </p:nvSpPr>
        <p:spPr>
          <a:xfrm>
            <a:off x="3028950" y="6376243"/>
            <a:ext cx="3086100" cy="365125"/>
          </a:xfrm>
        </p:spPr>
        <p:txBody>
          <a:bodyPr/>
          <a:lstStyle/>
          <a:p>
            <a:r>
              <a:rPr lang="es-ES" sz="1000" dirty="0" smtClean="0">
                <a:solidFill>
                  <a:prstClr val="black">
                    <a:tint val="75000"/>
                  </a:prstClr>
                </a:solidFill>
              </a:rPr>
              <a:t>"Utilización de la aplicación </a:t>
            </a:r>
            <a:r>
              <a:rPr lang="es-ES" sz="1000" dirty="0" err="1" smtClean="0">
                <a:solidFill>
                  <a:prstClr val="black">
                    <a:tint val="75000"/>
                  </a:prstClr>
                </a:solidFill>
              </a:rPr>
              <a:t>TurningPoint</a:t>
            </a:r>
            <a:r>
              <a:rPr lang="es-ES" sz="1000" dirty="0" smtClean="0">
                <a:solidFill>
                  <a:prstClr val="black">
                    <a:tint val="75000"/>
                  </a:prstClr>
                </a:solidFill>
              </a:rPr>
              <a:t> para la resolución de preguntas de test en seminarios/clase" </a:t>
            </a:r>
            <a:endParaRPr lang="es-ES_tradnl" sz="1000" dirty="0">
              <a:solidFill>
                <a:prstClr val="black">
                  <a:tint val="75000"/>
                </a:prstClr>
              </a:solidFill>
            </a:endParaRPr>
          </a:p>
        </p:txBody>
      </p:sp>
      <p:sp>
        <p:nvSpPr>
          <p:cNvPr id="7" name="6 Rectángulo"/>
          <p:cNvSpPr/>
          <p:nvPr/>
        </p:nvSpPr>
        <p:spPr>
          <a:xfrm>
            <a:off x="1691680" y="41260"/>
            <a:ext cx="6336704" cy="138499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a:ln w="11430"/>
                <a:solidFill>
                  <a:srgbClr val="C00000"/>
                </a:solidFill>
              </a:rPr>
              <a:t>¿Cómo </a:t>
            </a:r>
            <a:r>
              <a:rPr lang="es-ES" sz="2800" b="1" dirty="0" smtClean="0">
                <a:ln w="11430"/>
                <a:solidFill>
                  <a:srgbClr val="C00000"/>
                </a:solidFill>
              </a:rPr>
              <a:t>la app </a:t>
            </a:r>
            <a:r>
              <a:rPr lang="es-ES" sz="2800" b="1" dirty="0" err="1" smtClean="0">
                <a:ln w="11430"/>
                <a:solidFill>
                  <a:srgbClr val="C00000"/>
                </a:solidFill>
              </a:rPr>
              <a:t>TurningPoint</a:t>
            </a:r>
            <a:r>
              <a:rPr lang="es-ES" sz="2800" b="1" dirty="0" smtClean="0">
                <a:ln w="11430"/>
                <a:solidFill>
                  <a:srgbClr val="C00000"/>
                </a:solidFill>
              </a:rPr>
              <a:t> </a:t>
            </a:r>
            <a:r>
              <a:rPr lang="es-ES" sz="2800" b="1" dirty="0">
                <a:ln w="11430"/>
                <a:solidFill>
                  <a:srgbClr val="C00000"/>
                </a:solidFill>
              </a:rPr>
              <a:t>puede incrementar la actividad de </a:t>
            </a:r>
            <a:r>
              <a:rPr lang="es-ES" sz="2800" b="1" dirty="0" smtClean="0">
                <a:ln w="11430"/>
                <a:solidFill>
                  <a:srgbClr val="C00000"/>
                </a:solidFill>
              </a:rPr>
              <a:t>aprendizaje en Farmacología? </a:t>
            </a:r>
            <a:endParaRPr lang="es-ES_tradnl" sz="2800" b="1" dirty="0">
              <a:ln w="11430"/>
              <a:solidFill>
                <a:srgbClr val="C00000"/>
              </a:solidFill>
            </a:endParaRPr>
          </a:p>
        </p:txBody>
      </p:sp>
      <p:sp>
        <p:nvSpPr>
          <p:cNvPr id="3" name="2 Rectángulo"/>
          <p:cNvSpPr/>
          <p:nvPr/>
        </p:nvSpPr>
        <p:spPr>
          <a:xfrm>
            <a:off x="467544" y="2255961"/>
            <a:ext cx="8496944" cy="3504934"/>
          </a:xfrm>
          <a:prstGeom prst="rect">
            <a:avLst/>
          </a:prstGeom>
        </p:spPr>
        <p:txBody>
          <a:bodyPr wrap="square">
            <a:spAutoFit/>
          </a:bodyPr>
          <a:lstStyle/>
          <a:p>
            <a:pPr algn="ctr">
              <a:lnSpc>
                <a:spcPct val="120000"/>
              </a:lnSpc>
            </a:pP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OBJETIVOS MAS ESPECÍFICOS</a:t>
            </a:r>
            <a:r>
              <a:rPr lang="es-E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457200" lvl="0" indent="-457200">
              <a:lnSpc>
                <a:spcPct val="120000"/>
              </a:lnSpc>
              <a:buFont typeface="+mj-lt"/>
              <a:buAutoNum type="arabicPeriod"/>
            </a:pPr>
            <a:r>
              <a:rPr lang="es-ES" dirty="0" smtClean="0"/>
              <a:t>Favorecer </a:t>
            </a:r>
            <a:r>
              <a:rPr lang="es-ES" dirty="0"/>
              <a:t>la retención de conceptos </a:t>
            </a:r>
            <a:r>
              <a:rPr lang="es-ES" dirty="0" smtClean="0"/>
              <a:t>y mejorar el </a:t>
            </a:r>
            <a:r>
              <a:rPr lang="es-ES" dirty="0"/>
              <a:t>rendimiento académico del </a:t>
            </a:r>
            <a:r>
              <a:rPr lang="es-ES" dirty="0" smtClean="0"/>
              <a:t>alumno.</a:t>
            </a:r>
            <a:endParaRPr lang="es-ES_tradnl" dirty="0" smtClean="0"/>
          </a:p>
          <a:p>
            <a:pPr marL="457200" lvl="0" indent="-457200">
              <a:lnSpc>
                <a:spcPct val="120000"/>
              </a:lnSpc>
              <a:buFont typeface="+mj-lt"/>
              <a:buAutoNum type="arabicPeriod"/>
            </a:pPr>
            <a:r>
              <a:rPr lang="es-ES_tradnl" dirty="0"/>
              <a:t>Permitir al profesorado conocer el nivel previo de conocimientos sobre la materia a modo de prueba </a:t>
            </a:r>
            <a:r>
              <a:rPr lang="es-ES_tradnl" dirty="0" smtClean="0"/>
              <a:t>inicial.</a:t>
            </a:r>
            <a:endParaRPr lang="es-ES" dirty="0" smtClean="0"/>
          </a:p>
          <a:p>
            <a:pPr marL="457200" lvl="0" indent="-457200">
              <a:lnSpc>
                <a:spcPct val="120000"/>
              </a:lnSpc>
              <a:buFont typeface="+mj-lt"/>
              <a:buAutoNum type="arabicPeriod"/>
            </a:pPr>
            <a:r>
              <a:rPr lang="es-ES" dirty="0" smtClean="0"/>
              <a:t>Evaluar </a:t>
            </a:r>
            <a:r>
              <a:rPr lang="es-ES" dirty="0"/>
              <a:t>la comprensión de los contenidos tratados en el aula mediante el uso de las nuevas </a:t>
            </a:r>
            <a:r>
              <a:rPr lang="es-ES" dirty="0" smtClean="0"/>
              <a:t>tecnologías. </a:t>
            </a:r>
            <a:endParaRPr lang="es-ES_tradnl" dirty="0"/>
          </a:p>
          <a:p>
            <a:pPr marL="457200" lvl="0" indent="-457200">
              <a:lnSpc>
                <a:spcPct val="120000"/>
              </a:lnSpc>
              <a:buFont typeface="+mj-lt"/>
              <a:buAutoNum type="arabicPeriod"/>
            </a:pPr>
            <a:r>
              <a:rPr lang="es-ES" dirty="0" smtClean="0"/>
              <a:t>Autoevaluación </a:t>
            </a:r>
            <a:r>
              <a:rPr lang="es-ES" dirty="0"/>
              <a:t>del profesor sobre su propia docencia, y así poder realizar los cambios oportunos para mejorar las posibles carencias. </a:t>
            </a:r>
            <a:endParaRPr lang="es-ES_tradnl" dirty="0"/>
          </a:p>
          <a:p>
            <a:pPr marL="457200" lvl="0" indent="-457200">
              <a:lnSpc>
                <a:spcPct val="120000"/>
              </a:lnSpc>
              <a:buFont typeface="+mj-lt"/>
              <a:buAutoNum type="arabicPeriod"/>
            </a:pPr>
            <a:r>
              <a:rPr lang="es-ES" dirty="0"/>
              <a:t>Permitir el análisis de la asistencia a clase de los alumnos de la </a:t>
            </a:r>
            <a:r>
              <a:rPr lang="es-ES" dirty="0" smtClean="0"/>
              <a:t>asignatura.</a:t>
            </a:r>
            <a:endParaRPr lang="es-ES_tradnl" dirty="0"/>
          </a:p>
        </p:txBody>
      </p:sp>
    </p:spTree>
    <p:extLst>
      <p:ext uri="{BB962C8B-B14F-4D97-AF65-F5344CB8AC3E}">
        <p14:creationId xmlns:p14="http://schemas.microsoft.com/office/powerpoint/2010/main" val="8981322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3ff976c4-22fb-4218-91c0-d379ff7f6dba"/>
  <p:tag name="TPVERSION" val="8"/>
  <p:tag name="TPFULLVERSION" val="8.3.0.202"/>
  <p:tag name="PPTVERSION" val="14"/>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11.xml><?xml version="1.0" encoding="utf-8"?>
<p:tagLst xmlns:a="http://schemas.openxmlformats.org/drawingml/2006/main" xmlns:r="http://schemas.openxmlformats.org/officeDocument/2006/relationships" xmlns:p="http://schemas.openxmlformats.org/presentationml/2006/main">
  <p:tag name="TYPE" val="2"/>
  <p:tag name="TPCOUNTDOWNSECONDS" val="30"/>
</p:tagLst>
</file>

<file path=ppt/tags/tag12.xml><?xml version="1.0" encoding="utf-8"?>
<p:tagLst xmlns:a="http://schemas.openxmlformats.org/drawingml/2006/main" xmlns:r="http://schemas.openxmlformats.org/officeDocument/2006/relationships" xmlns:p="http://schemas.openxmlformats.org/presentationml/2006/main">
  <p:tag name="ISCAI" val="True"/>
  <p:tag name="TYPE" val="4"/>
</p:tagLst>
</file>

<file path=ppt/tags/tag13.xml><?xml version="1.0" encoding="utf-8"?>
<p:tagLst xmlns:a="http://schemas.openxmlformats.org/drawingml/2006/main" xmlns:r="http://schemas.openxmlformats.org/officeDocument/2006/relationships" xmlns:p="http://schemas.openxmlformats.org/presentationml/2006/main">
  <p:tag name="TYPE" val="MultiChoiceSlide"/>
  <p:tag name="RESULTS" val="La adición de ácido glucurónido  a un fármaco:[;crlf;]23[;]24[;]23[;]False[;]18[;][;crlf;]2,30434782608696[;]2[;]0,905768115478246[;]0,820415879017013[;crlf;]1[;]-1[;]Disminuye su hidrosolubilidad1[;]Disminuye su hidrosolubilidad[;][;crlf;]18[;]1[;]Habitualmente provoca la inactivación del fármaco2[;]Habitualmente provoca la inactivación del fármaco[;][;crlf;]2[;]-1[;]En un ejemplo de reaccion en fase I3[;]En un ejemplo de reaccion en fase I[;][;crlf;]0[;]-1[;]Ocurre al mismo ritmo en el adulto y el recien nacido4[;]Ocurre al mismo ritmo en el adulto y el recien nacido[;][;crlf;]2[;]-1[;]Involucra al citocromo P4505[;]Involucra al citocromo P450[;]"/>
  <p:tag name="HASRESULTS" val="True"/>
  <p:tag name="TPQUESTIONXML" val="﻿&lt;?xml version=&quot;1.0&quot; encoding=&quot;utf-8&quot;?&gt;&#10;&lt;questionlist&gt;&#10;    &lt;properties&gt;&#10;        &lt;guid&gt;CB952FD4F893447282BA78AF187033D7&lt;/guid&gt;&#10;        &lt;description /&gt;&#10;        &lt;date&gt;2/1/2017 5:28:4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301F515AC574900B4FC21C24C2D6911&lt;/guid&gt;&#10;            &lt;repollguid&gt;2DF73F29DF364716AF1F5B5E16FEE593&lt;/repollguid&gt;&#10;            &lt;sourceid&gt;F1DD850AC30B42D8B1988F1AC9EB1B49&lt;/sourceid&gt;&#10;            &lt;questiontext&gt;La adición de ácido glucurónido  a un fármaco:&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4CFCE85AE46482580BB80665797823A&lt;/guid&gt;&#10;                    &lt;answertext&gt;Disminuye su hidrosolubilidad&lt;/answertext&gt;&#10;                    &lt;valuetype&gt;-1&lt;/valuetype&gt;&#10;                &lt;/answer&gt;&#10;                &lt;answer&gt;&#10;                    &lt;guid&gt;B2B0A1E16ADE4E89824C609012679979&lt;/guid&gt;&#10;                    &lt;answertext&gt;Habitualmente provoca la inactivación del fármaco&lt;/answertext&gt;&#10;                    &lt;valuetype&gt;1&lt;/valuetype&gt;&#10;                &lt;/answer&gt;&#10;                &lt;answer&gt;&#10;                    &lt;guid&gt;27FA116CCC234B879C27FB2E92756FE4&lt;/guid&gt;&#10;                    &lt;answertext&gt;En un ejemplo de reaccion en fase I&lt;/answertext&gt;&#10;                    &lt;valuetype&gt;-1&lt;/valuetype&gt;&#10;                &lt;/answer&gt;&#10;                &lt;answer&gt;&#10;                    &lt;guid&gt;923E11468D56482CA2001885B3C245A5&lt;/guid&gt;&#10;                    &lt;answertext&gt;Ocurre al mismo ritmo en el adulto y el recien nacido&lt;/answertext&gt;&#10;                    &lt;valuetype&gt;-1&lt;/valuetype&gt;&#10;                &lt;/answer&gt;&#10;                &lt;answer&gt;&#10;                    &lt;guid&gt;54EA18993B5A46BFB860B774C3A6E426&lt;/guid&gt;&#10;                    &lt;answertext&gt;Involucra al citocromo P450&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1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1"/>
  <p:tag name="RGBCOLORS" val="-11566659,-4173747,-6571175,-8362846,-11817786,-8355712,-256,-65281,-16711681,-8388608,-16777216"/>
  <p:tag name="COLORTYPE" val="DEFINED"/>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NUMBERFORMAT" val="0"/>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RESULTS" val="En relación con el sistema colinérgico, la escopolamina es antagonista no selectivo de receptores muscarínicos, mientras que el atracurio es (señale lo correcto):[;crlf;]101[;]102[;]101[;]False[;]61[;][;crlf;]3,06930693069307[;]3[;]0,811518875930541[;]0,658562885991569[;crlf;]0[;]-1[;]Estimulante ganglionar.1[;]Estimulante ganglionar.[;][;crlf;]21[;]-1[;]Antagonista no competitivo de receptores nicotínicos a nivel del sistema nervioso central.2[;]Antagonista no competitivo de receptores nicotínicos a nivel del sistema nervioso central.[;][;crlf;]61[;]1[;]Antagonista competitivo de receptores nicotínicos a nivel de la placa motora. 3[;]Antagonista competitivo de receptores nicotínicos a nivel de la placa motora. [;][;crlf;]10[;]-1[;]Agonista selectivo de receptores muscarínicos.4[;]Agonista selectivo de receptores muscarínicos.[;][;crlf;]9[;]-1[;]Inhibidor de la acetilcolinesterasa (ACE).5[;]Inhibidor de la acetilcolinesterasa (ACE).[;]"/>
  <p:tag name="HASRESULTS" val="True"/>
  <p:tag name="LIVECHARTING" val="False"/>
  <p:tag name="TPQUESTIONXML" val="﻿&lt;?xml version=&quot;1.0&quot; encoding=&quot;utf-8&quot;?&gt;&#10;&lt;questionlist&gt;&#10;    &lt;properties&gt;&#10;        &lt;guid&gt;291E03E76E2B40E48A9C6D12F4594055&lt;/guid&gt;&#10;        &lt;description /&gt;&#10;        &lt;date&gt;2/14/2017 6:34:2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159EB32BEB745EA8508E5EE6C37F932&lt;/guid&gt;&#10;            &lt;repollguid&gt;B8AF9B47FB4A46B2B7F18F55468B098F&lt;/repollguid&gt;&#10;            &lt;sourceid&gt;7FFAB42F776A4080A86AD4865C70CDD7&lt;/sourceid&gt;&#10;            &lt;questiontext&gt;En relación con el sistema colinérgico, la escopolamina es antagonista no selectivo de receptores muscarínicos, mientras que el atracurio es (señale lo correcto):&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6242A6606B2F4BCA833FD61CC8D3F0FC&lt;/guid&gt;&#10;                    &lt;answertext&gt;Estimulante ganglionar.&lt;/answertext&gt;&#10;                    &lt;valuetype&gt;-1&lt;/valuetype&gt;&#10;                &lt;/answer&gt;&#10;                &lt;answer&gt;&#10;                    &lt;guid&gt;C48D7EA974FB46C18783E366B8DBADF7&lt;/guid&gt;&#10;                    &lt;answertext&gt;Antagonista no competitivo de receptores nicotínicos a nivel del sistema nervioso central.&lt;/answertext&gt;&#10;                    &lt;valuetype&gt;-1&lt;/valuetype&gt;&#10;                &lt;/answer&gt;&#10;                &lt;answer&gt;&#10;                    &lt;guid&gt;FE83A5E0C7F649FB858913E6B7B63EEB&lt;/guid&gt;&#10;                    &lt;answertext&gt;Antagonista competitivo de receptores nicotínicos a nivel de la placa motora. &lt;/answertext&gt;&#10;                    &lt;valuetype&gt;1&lt;/valuetype&gt;&#10;                &lt;/answer&gt;&#10;                &lt;answer&gt;&#10;                    &lt;guid&gt;F1AAE449B9D140D183BC78F4E6EE400E&lt;/guid&gt;&#10;                    &lt;answertext&gt;Agonista selectivo de receptores muscarínicos.&lt;/answertext&gt;&#10;                    &lt;valuetype&gt;-1&lt;/valuetype&gt;&#10;                &lt;/answer&gt;&#10;                &lt;answer&gt;&#10;                    &lt;guid&gt;2462BD5B183B47EF90133065077EA646&lt;/guid&gt;&#10;                    &lt;answertext&gt;Inhibidor de la acetilcolinesterasa (AC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18.xml><?xml version="1.0" encoding="utf-8"?>
<p:tagLst xmlns:a="http://schemas.openxmlformats.org/drawingml/2006/main" xmlns:r="http://schemas.openxmlformats.org/officeDocument/2006/relationships" xmlns:p="http://schemas.openxmlformats.org/presentationml/2006/main">
  <p:tag name="DEFINEDCOLORS" val="3,6,10,45,32,50,13,4,9,55,1"/>
  <p:tag name="TYPE" val="4"/>
  <p:tag name="LABELFORMAT" val="1"/>
  <p:tag name="NUMBERFORMAT" val="0"/>
  <p:tag name="RGBCOLORS" val="-11566659,-4173747,-6571175,-8362846,-11817786,-8355712,-256,-65281,-16711681,-8388608,-16777216"/>
  <p:tag name="COLORTYPE" val="DEFINED"/>
  <p:tag name="CHARTFORMAT" val="UEsDBBQABgAIAAAAIQAncm1TAQEAANABAAATAAAAW0NvbnRlbnRfVHlwZXNdLnhtbHyRTU/DMAyG70j8hyhX1KRwQAi13YGPI3AYP8AkbhstX0qysf173HZIMA0uUWL7ff3EblZ7Z9kOUzbBt/xa1JyhV0EbP7T8ff1c3XGWC3gNNnhs+QEzX3WXF836EDEzUvvc8rGUeC9lViM6yCJE9JTpQ3JQ6JkGGUFtYEB5U9e3UgVf0JeqTB68ax6xh60t7GlP4YXkw0XOHpa6qVXLjZv0U1yeVSS0+UQCMVqjoNDf5M7rE67qyCRIOdfk0cR8ReB/dJgyv5l+NjjqXmmYyWhkb5DKCzgil2qk+3KK/03OUIa+Nwp1UFtHMxM6wSctx1kxu37jynkf3RcAAAD//wMAUEsDBBQABgAIAAAAIQAZqpLz0QAAALMBAAALAAAAX3JlbHMvLnJlbHOskMuKAjEQRfcD/kOovV3dLkQG025EcCv6ATVJdXew8yCJon9vnNlMizCbWRaXOvdw15ubHcWVYzLeSWiqGgQ75bVxvYTTcTdfgUiZnKbRO5Zw5wSbdvaxPvBIuTylwYQkCsUlCUPO4RMxqYEtpcoHdiXpfLSUyxl7DKTO1DMu6nqJ8TcD2glT7LWEuNcLEMd7KM1/s33XGcVbry6WXX5TgcaW7gKk2HOWoAaKGS1rQz9RU33ZAPjepPlPk6nrq9K3WFWme7rgZOr2AQAA//8DAFBLAwQUAAYACAAAACEATyLutjUEAACGDgAADwAAAGNoYXJ0L2NoYXJ0LnhtbOxXS2/jNhC+F+h/EHR3bPmVRIizcOwGBZo0Qby7bY80NbIJU6RK0om9Rf97Z0hJVjbbbrAO0B560mg4/Mj55kHy4t2ukNEjGCu0msTJSS+OQHGdCbWaxB/eX3fO4sg6pjImtYJJvAcbv7v8/rsLnvI1M25RMg4Rgiib8km8dq5Mu13L11Awe6JLUDiWa1Mwh79m1c0Me0LwQnb7vd6460HiCoB9A0DBhKrnm9fM13kuOMw13xagXNiFAckcMmDXorTxJTqXMQfJeW8YPTI5iXtxl5SSqVVQgOp8WASl0VuVQTbTRiGNLfuCp1PpwCiEmmnlcLXKz+JVTBXMbLZlh+uixM0thRRu77eLG0Ts2VqjH9ED/L4VBuwk5smwJgLFF1QUghttde5OELEbWKijQbCn3bNuv4oHOpsMU+v2EoJDSa9P3nabdf0WrpmUS8Y3xE3LuDE9jNPEz8mgWVyaW1bePZrjU2i5SiaxdEkcuR1K2Qal5apPuj7pUMo2KDHOMRJoUQm1BseDprEZ1JpBbYOsBhtkOgijWjOqNeNaM46jtRRqg5GgTxzlWv4YFLUUMsjXALHBtk6/F07CHCQ4yCrug9WjgKfBnMyMdr+GoUGVmKj5rZV5aDJVq+mupery9ACQS60NIbm14BsFtp22aNmMW5HBLxjkf7Btm1AufMW8bVJK7aYGGKFLttdb56usFDCYz6i50MAjM/uZlrourSSwYcE7ILK2kzzVJgPTcpunsMNlqLsFbX8U5mc3S2kJ35b3xyff5QVLlb4WUh7byZABlkp1LMxhQ1S1hEgayHPg7sbWfeib+y2BBuo8hWv9dAMrUNlPsH9GvsWRjwwPGGqideRQN2PuZ1ZUvaXKYbJdgPmi/h4MFe0L7KvtcilhIT69hLoBhqlwIzC7n02DHRFA20Yp2hoxif+Y/TAeDU6nSWc+vp51hvl41Dmfnyed035/OBueD0dnV1d/Hnor1vxn59xXemvS7qujQ64jh7gJz2W9LVQ1qcmZ36d15gHyQHmlQj7JA7UtmhGvoqCEwmhAiNZXBKcVhH8tOAffUXreBd6sSo8vrehpEvdHw14Pj+G66g9FRhHAjuJj+qy/+fqgoEkv3esqLZehH7X6n8brGP4+y1q3e6MutdTZvoE6pv6xp1i38DeEcPs7Dqx8i47niWdpBvkD+mg/Yc8ZY5xCdKpB7FL3zDAyoOvcJG6uctgmSx83ItsLIVQUNArlR2HvlKziUjWzTNjyCnE2dlrFc8XK6oTCwpvTKXOH8bxl7XMKk6Q5898ss//z509TGnjv+D+d//5J5F801Fu+kM5n35zOmMNGKLcA5/D55a8+a39EXmuNjxSsEbRgK7hlZiWUjZb46jk5xVstPX9OTuPIVF9XD4Tp9If349yjhJ8GCxfbllR9LxavK8A/Hy//AgAA//8DAFBLAwQUAAYACAAAACEAfSHJzlQDAAA2GwAAFgAAAGNoYXJ0L21lZGlhL2ltYWdlMS5ibXDslG9IU1EUwF/f+tTnIIgKy9Bh9oeFVlMTdTmnZm7MIp0zVBa6dJWKWaPRmqTbdK4y0ZV/CBOb5p+0JCusTI0iXZl+kNQhGjNdCSWIne3q47m9XZQgDN7hvHF2z9u9P373sKN89hbCEWz43A2P79KzgdgMFYquTQRhf5ZDp9Plr5tAMIvrJpCYdYOzyPDg74Lxw/jBG8B3mflh/OAN4LvM/DB+8AbwXWZ+/r0fm3UCfyimi78vi3W+Z/jngw4z7Q7TX/v7m4s+PNJ13c1u0Yjv54RVXgwplweXyoL0ZzmFKYeuJ/ldjWdr0vkqabg+V9JUXWKq1Jvfd9PuhhZpeSzT84Z2a+LNUVbGJ2/ZwHbBPf8ko6ame2xylrqVubmoTRXZpIwwKXh1l8OBp4qOJy9u/wWBryzaJ4XnHR/iKeR4xHI8pMLA2ooi6m7ueAxt31jnh1nyYVbmIMmzNaIIJYCRulx5SD8lDj9qhx/EkxblkxzuLV7mASRE1dlaT6Vy8gO3w8r8guEhqUAXLU9VVmgFXNm5IENagP2+Eth5J8HPXrsf4AndLQywk1BzamKcRHLPM2QHy/gM6XnmGemHWsRJcp4XxLwoiHlZeALylTaWNjvU0U/V0Q0KHtgrlnIUp9kSrheVh6rIicf0dnrJD1zZytwpbt0hrKbyQH0sUtTbUNxXLqUlwSw+vhZZmHIYgWF5vrPkQ04k1K9eso8Atu34HQTmFyLkZquJiORfs1Ojb2oxAO5atblcHE/PDPV0TI3AgGcjTwI8aAAQ1Vp1TZo73c0PrCfeGqdi7EnvhtyX2nIgsfLgKa2/IPdIVCpkAFfA5/P9g8MQz8iP3+SejWVKdzZc1wGe/CEUTvODWvD/U1b/Gp0Ih4pEoiRHZDtCqVRqNBqVVs+XK4i4LCKzlLjdS+XprMl3PddpBTCG2w0zYwNUGHc86J0+R5SuDMAQX1LtSpDbSW48IRqtKKk870xa19MBYKDuCjDA7bhikFS0fsguKmw2m8ViAbrBwUFYCSx+CEJIkiWeuQXyVzBFcCJKqMn11RSr4XG3z8jcApnu3lnr+t/wrPWs1bzP8OAtMX4YP3gD+C4zP4wfvAF8l5mf/86P0WhEt7YePgHmDwAAAP//AwBQSwECLQAUAAYACAAAACEAJ3JtUwEBAADQAQAAEwAAAAAAAAAAAAAAAAAAAAAAW0NvbnRlbnRfVHlwZXNdLnhtbFBLAQItABQABgAIAAAAIQAZqpLz0QAAALMBAAALAAAAAAAAAAAAAAAAADIBAABfcmVscy8ucmVsc1BLAQItABQABgAIAAAAIQBPIu62NQQAAIYOAAAPAAAAAAAAAAAAAAAAACwCAABjaGFydC9jaGFydC54bWxQSwECLQAUAAYACAAAACEAfSHJzlQDAAA2GwAAFgAAAAAAAAAAAAAAAACOBgAAY2hhcnQvbWVkaWEvaW1hZ2UxLmJtcFBLBQYAAAAABAAEAPsAAAAWCgAAAAA="/>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RESULTS" val="La adición de ácido glucurónido  a un fármaco:[;crlf;]23[;]24[;]23[;]False[;]18[;][;crlf;]2,30434782608696[;]2[;]0,905768115478246[;]0,820415879017013[;crlf;]1[;]-1[;]Disminuye su hidrosolubilidad1[;]Disminuye su hidrosolubilidad[;][;crlf;]18[;]1[;]Habitualmente provoca la inactivación del fármaco2[;]Habitualmente provoca la inactivación del fármaco[;][;crlf;]2[;]-1[;]En un ejemplo de reaccion en fase I3[;]En un ejemplo de reaccion en fase I[;][;crlf;]0[;]-1[;]Ocurre al mismo ritmo en el adulto y el recien nacido4[;]Ocurre al mismo ritmo en el adulto y el recien nacido[;][;crlf;]2[;]-1[;]Involucra al citocromo P4505[;]Involucra al citocromo P450[;]"/>
  <p:tag name="HASRESULTS" val="True"/>
  <p:tag name="TPQUESTIONXML" val="﻿&lt;?xml version=&quot;1.0&quot; encoding=&quot;utf-8&quot;?&gt;&#10;&lt;questionlist&gt;&#10;    &lt;properties&gt;&#10;        &lt;guid&gt;CB952FD4F893447282BA78AF187033D7&lt;/guid&gt;&#10;        &lt;description /&gt;&#10;        &lt;date&gt;2/1/2017 5:28:4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301F515AC574900B4FC21C24C2D6911&lt;/guid&gt;&#10;            &lt;repollguid&gt;2DF73F29DF364716AF1F5B5E16FEE593&lt;/repollguid&gt;&#10;            &lt;sourceid&gt;F1DD850AC30B42D8B1988F1AC9EB1B49&lt;/sourceid&gt;&#10;            &lt;questiontext&gt;La adición de ácido glucurónido  a un fármaco:&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B4CFCE85AE46482580BB80665797823A&lt;/guid&gt;&#10;                    &lt;answertext&gt;Disminuye su hidrosolubilidad&lt;/answertext&gt;&#10;                    &lt;valuetype&gt;-1&lt;/valuetype&gt;&#10;                &lt;/answer&gt;&#10;                &lt;answer&gt;&#10;                    &lt;guid&gt;B2B0A1E16ADE4E89824C609012679979&lt;/guid&gt;&#10;                    &lt;answertext&gt;Habitualmente provoca la inactivación del fármaco&lt;/answertext&gt;&#10;                    &lt;valuetype&gt;1&lt;/valuetype&gt;&#10;                &lt;/answer&gt;&#10;                &lt;answer&gt;&#10;                    &lt;guid&gt;27FA116CCC234B879C27FB2E92756FE4&lt;/guid&gt;&#10;                    &lt;answertext&gt;En un ejemplo de reaccion en fase I&lt;/answertext&gt;&#10;                    &lt;valuetype&gt;-1&lt;/valuetype&gt;&#10;                &lt;/answer&gt;&#10;                &lt;answer&gt;&#10;                    &lt;guid&gt;923E11468D56482CA2001885B3C245A5&lt;/guid&gt;&#10;                    &lt;answertext&gt;Ocurre al mismo ritmo en el adulto y el recien nacido&lt;/answertext&gt;&#10;                    &lt;valuetype&gt;-1&lt;/valuetype&gt;&#10;                &lt;/answer&gt;&#10;                &lt;answer&gt;&#10;                    &lt;guid&gt;54EA18993B5A46BFB860B774C3A6E426&lt;/guid&gt;&#10;                    &lt;answertext&gt;Involucra al citocromo P450&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2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0"/>
  <p:tag name="RGBCOLORS" val="-11566659,-4173747,-6571175,-8362846,-11817786,-8355712,-256,-65281,-16711681,-8388608,-16777216"/>
  <p:tag name="CHARTFORMAT" val="UEsDBBQABgAIAAAAIQAncm1TAQEAANABAAATAAAAW0NvbnRlbnRfVHlwZXNdLnhtbHyRTU/DMAyG70j8hyhX1KRwQAi13YGPI3AYP8AkbhstX0qysf173HZIMA0uUWL7ff3EblZ7Z9kOUzbBt/xa1JyhV0EbP7T8ff1c3XGWC3gNNnhs+QEzX3WXF836EDEzUvvc8rGUeC9lViM6yCJE9JTpQ3JQ6JkGGUFtYEB5U9e3UgVf0JeqTB68ax6xh60t7GlP4YXkw0XOHpa6qVXLjZv0U1yeVSS0+UQCMVqjoNDf5M7rE67qyCRIOdfk0cR8ReB/dJgyv5l+NjjqXmmYyWhkb5DKCzgil2qk+3KK/03OUIa+Nwp1UFtHMxM6wSctx1kxu37jynkf3RcAAAD//wMAUEsDBBQABgAIAAAAIQAZqpLz0QAAALMBAAALAAAAX3JlbHMvLnJlbHOskMuKAjEQRfcD/kOovV3dLkQG025EcCv6ATVJdXew8yCJon9vnNlMizCbWRaXOvdw15ubHcWVYzLeSWiqGgQ75bVxvYTTcTdfgUiZnKbRO5Zw5wSbdvaxPvBIuTylwYQkCsUlCUPO4RMxqYEtpcoHdiXpfLSUyxl7DKTO1DMu6nqJ8TcD2glT7LWEuNcLEMd7KM1/s33XGcVbry6WXX5TgcaW7gKk2HOWoAaKGS1rQz9RU33ZAPjepPlPk6nrq9K3WFWme7rgZOr2AQAA//8DAFBLAwQUAAYACAAAACEApvhifykGAAC9FAAADwAAAGNoYXJ0L2NoYXJ0LnhtbNxYbW/bNhD+PmD/wdB3xXqz/II6hS3bW7GkCZqs3fZloCXa5kyRKkkldov+9x1FSpHdLG2TFBvmL6aO5Ol499xzR714uctp5wYLSTgbO/6J53QwS3lG2Hrs/Hq9cAdORyrEMkQ5w2Nnj6Xz8vTHH16ko3SDhLoqUIo7oITJUTp2NkoVo25XphucI3nCC8xgbsVFjhQ8inU3E+gWlOe0G3he3K2UOFYBeoSCHBFW7xdfs5+vViTFM56WOWbKWCEwRQo8IDekkM4pHC5DCvtDL+rcIDp2PKerhRSxtRFg6c6v/lQCZYyaOcFLluEs4YKBN1vb8nQ0oQoLBhoTzhS81B43/yqH5Uhsy8JNeV6AjUtCidpXVoOdoDvZcDhO5w1+XxKB5dhJ/aj2Bww/80hOUsElX6kT0Ng1zqiDotX2u4NuYMMCZ/ajkVR7is2BfC/Qp+02761MWCBKlyjdahe1FjdL7+b1xmNn6F0pFeeouLgRT0fScu2PHap8p6N2MMq2MFquAy0LtAxG2RZGKE0hErDCDmoJzBtJsyasJWG9Brxq1oCnzaBXS3q1JK4lsdPZUMK2EAn953RWnP5sBPXIIKhKBe0NVCp+TRTFM0yxwpn1vVl1Q/BtONPLBFe/tXBWCX4/FEzYerI7EBUAzgKnitzYkMYVtrvp6E7xinIu9BvUhqRbhmUbzrCymZckw+8g+A+sbS/RGPnC8vaSgnI1ERhp7RTtean0KEesRPSsed6d88weBWdrbJy0v09oHTE4CQ9/wdwN7Tbjqv6JH3vRMBwE/WoQzd0Ky+no1vryZDj049avb/Zv6umBNxj2e4HvR6EmkdCkwrHx4Mq7cy2RCGeJplR9SniaEWHUpdxSzBo4pgDutGJaSqAVnFlcILFPOOU19/hGLHEVSZIdwoCLDFv1ltvUTr9XKvEGr3SKQ/QrCWFQHdSr1Wu8BvqpUWM3ZWdLKqt9xeXTc/f0BRoxviCUPrUewAHQiLKnqrkzSHtEa9QSvFpBAp3JmsYfXbWMmyW4rnLhht+e4TVm2S94b4FkYwgzbxGUaV2K6riCLEHqNcot+G1EJMivsLhXfomF5rzPdE/L5ZLiK/Lhc1VnGAFQzgiQwME2vGs5IPVjAbR5VPu/UGj8Xrcp//r4oLFTCjJ2PibzuBf2J747ixeJG63injucDX23HwRREg2j3mA6/XRX4oB6v/HN7fLWsykIsUj93ki77/4zQ0KAiVVimMNXwyYBUlTlLSvzJn+sCKKmz9eesaLv6sQwHHhJErm9WTx3I2+YuNN5GLjzfjALhv2wFyZJy4lQrb7RiVGrR4hHJSPvS/zKlqqPnv25i8iHEE792B34/sQNkkXPW0yDOJl5nzS47/eqJa3GuSYqX0yNVgp819QAoxvT1qh4RzJlmd/vNTagwmZTuodiD0lkchntaicFw0EvCvtRdN8EJEAwOJ6odMPLD0sFwGxSMfU/qpYpAhPWGoVcEGCAqtc1+ZwTdo52NhSthVnVehzkPNpdcssCS2MaYHqRK2hodHufQB0eOz9haH8RhUsDL4FtgDm2OGtYK0d/cXENTcU5NLVGOZR1owwsOZ5jcOUwkwr2QK1pDGCQO9fczGkCfXLf+DwFo3M7duIQQHBf5YDI1VyvW3BZd2YaCK14V3M13epW8A8s7En1k/GarQJ0SSd0zYwsVRZjIL1YrSS2TO97FpSMn5dUkbMbCq5shRYMa0AE1HQfmlr2tUDyAJqg1yHWrhq2rY0Po8u2O/8iuhrc/R+w1SKZB7BVTU2xusXYxm1pHnSSAUIaYDybS56x1TuopI/ux6rmrmlDht5wPpgPIjcKqgo6m7mTBRTUeOH3ezPo1ZOZ/0knOlyRNyTLMGt3rt9+8/a9bvUt44g6DrRDJKD/rNqQ6h+a0Co4hlcgSu07kx6/JfKCUdtOWtLIiCym8CljKyeWzmWBmOVS6H9mwA7yArp+KAxHLFFfT/6LGHh6u/+17K12z1RwljzbN6oeDVvIT7iaSHVVfacxn+Kepqx4jotTda1Bowyv3sAZ5QdoAgamEgGG7SRcdi6RQHqB/rY2do6/q+mlFcK1z6vB3VfH078BAAD//wMAUEsDBBQABgAIAAAAIQDqRIx36gQAADYkAAAWAAAAY2hhcnQvbWVkaWEvaW1hZ2UxLmJtcOzXa1MTZxQH8PQL9DP0RV/0ZWesERBCuCXRQK4ItjZqp9oLAQFBp4PVBAKBlGtpBSIXTUTKLdwUBEE2F+RaoCjT6Y3RgO981U9wes4uCyFNGBiSjtPZzBw22ezu83v+z9kdkpwhfl/EvsT49wOsD7frHdF7+I57zbwrElHxLwAQCSVkIPSA0ANCDwg9IPSA0AP/hx7w+/1Sr9drpnrb5kO2QB8ZOzs73VarFcLVfzmHULZwPtzPUPl8PhOVfaSHmXi+aHrx5rWUN9OcIrUOh8ku2EY+z30b8/fmuvTNxnNpx90V8zclq+4bt351Xy12u1PqrkP2kztg8DpA3V2NfO5ZgGMmHmYOfN/x6xoqu2Bbs6uLGX+xZBpfmzfx4wZvbYZYeFqqgpkqPfQUySA2vhHSNW7QZM5DqrwfkmuLOb/PAZqeGig03djTTzRm8DVDfabjaL605deVMqDs/N5uM2XncK6bS26uu0u+XXMXlA+5dQMNYMBxs8aawDH3ZOeeC+ylKkMM63/G+uX/8idVF6Hfjtdxgqa3FganJ0w0LlUo5377yL09Bzcd11NlZKYou0od/FQoA2kqjpE5ByqtF+LPWUA3SH4n67/03a09ufFZVH16Auga5O8tQv/JBkhXM6DF/NMULkiyXYXsiRYwzDhB218Pyxu/79wD+1nDfUfz5teizqji1r5SDw8K0yAptZP1Z2g9kGAoBz35cVzK39LdzoTKrPIc559Ff1+xHGJO1nH+MwvoHwBpZQFkj2/7XfWw8vJofn5eZGnIVcN0GZd/ZwH60x6wfcv6z1ew/vPkH8X+md3tH/4atLWS36wC8veTP27XL1MMgsSaj/5mNgfqx5WXfxwp/8Cxh2quMEyZmu0f20UlJKd17fglF9A/9D1w/ttwL4y/4pMA/zU5nIirxfynQXtmEWSKIUiw5ELWY86vH2yE1Vd/Rsw/UpvPMBY1+LD/bZ+p0d/N+TXYP8H+Z6HzJ/8knz/6xbHVrF+Hfvkp9JcaQTdQD9ljzaDussGq/6+I+R/WFXB+K+dPkfWgfwEy8PknuWjF/Bt38w/jL/9YvON3kT/GFuAfhvwf2piiXjtbztlJ0y+bkfOP1hcy7nINzLB+LaTIenHdd/3K9jJQtpaCoukmOBemzIG9x7+3nN322zLBdV0Bx09Uof8p6LIw/9Mj8PPyq4jlzY/Jb8caChkP+n3b/lTWv8jmn5c/xKxtbSTyxZ8TvC1F//38VOi7pgDHlRT0Vwb4H8Lysj9q/poLceAt17L+6s/PQoK0FaQp90CS1AY5xm4m2Brq89Zvq4lUc8MdJtp+JK4AJZv/Eub/CP2bUfM3XooHb4UWvJh/Ww4NA6KV1deJVKGsB9l3TGwBpWoK+2cJFMrRqPpvX5aAj/wVOmj9mvMfxLjfMceO4z2Dfj3rH4Pllejl3/JlIvp1rN/+VWT8xjwXo1RNsv5T6Y/RvxW1/qHM6dnjwTWgueyX60G/y8nd62+xT5sPeu5hj2vPSeL8eA83fSHB04/+Oz0nt39P/vY77qj57xrJrwePRQs/Xk6IkL+PkZ0ext8AU5Amd4G91RM1vyM3Gf/3Ib8G6FkUifzp2dXeMW/iKxLXDHeNPlsew9fccLsp3HHC/qPfV0KGQoZCDwg9IPSA0ANCDwg9IPTA29sD/wAAAP//AwBQSwECLQAUAAYACAAAACEAJ3JtUwEBAADQAQAAEwAAAAAAAAAAAAAAAAAAAAAAW0NvbnRlbnRfVHlwZXNdLnhtbFBLAQItABQABgAIAAAAIQAZqpLz0QAAALMBAAALAAAAAAAAAAAAAAAAADIBAABfcmVscy8ucmVsc1BLAQItABQABgAIAAAAIQCm+GJ/KQYAAL0UAAAPAAAAAAAAAAAAAAAAACwCAABjaGFydC9jaGFydC54bWxQSwECLQAUAAYACAAAACEA6kSMd+oEAAA2JAAAFgAAAAAAAAAAAAAAAACCCAAAY2hhcnQvbWVkaWEvaW1hZ2UxLmJtcFBLBQYAAAAABAAEAPsAAACgDQAAAAA="/>
  <p:tag name="COLORTYPE" val="CORRECTINCORRECT"/>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ISCAI" val="True"/>
  <p:tag name="TYPE" val="3"/>
</p:tagLst>
</file>

<file path=ppt/tags/tag7.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0"/>
  <p:tag name="RGBCOLORS" val="-11566659,-4173747,-6571175,-8362846,-11817786,-8355712,-256,-65281,-16711681,-8388608,-16777216"/>
  <p:tag name="CHARTFORMAT" val="UEsDBBQABgAIAAAAIQAncm1TAQEAANABAAATAAAAW0NvbnRlbnRfVHlwZXNdLnhtbHyRTU/DMAyG70j8hyhX1KRwQAi13YGPI3AYP8AkbhstX0qysf173HZIMA0uUWL7ff3EblZ7Z9kOUzbBt/xa1JyhV0EbP7T8ff1c3XGWC3gNNnhs+QEzX3WXF836EDEzUvvc8rGUeC9lViM6yCJE9JTpQ3JQ6JkGGUFtYEB5U9e3UgVf0JeqTB68ax6xh60t7GlP4YXkw0XOHpa6qVXLjZv0U1yeVSS0+UQCMVqjoNDf5M7rE67qyCRIOdfk0cR8ReB/dJgyv5l+NjjqXmmYyWhkb5DKCzgil2qk+3KK/03OUIa+Nwp1UFtHMxM6wSctx1kxu37jynkf3RcAAAD//wMAUEsDBBQABgAIAAAAIQAZqpLz0QAAALMBAAALAAAAX3JlbHMvLnJlbHOskMuKAjEQRfcD/kOovV3dLkQG025EcCv6ATVJdXew8yCJon9vnNlMizCbWRaXOvdw15ubHcWVYzLeSWiqGgQ75bVxvYTTcTdfgUiZnKbRO5Zw5wSbdvaxPvBIuTylwYQkCsUlCUPO4RMxqYEtpcoHdiXpfLSUyxl7DKTO1DMu6nqJ8TcD2glT7LWEuNcLEMd7KM1/s33XGcVbry6WXX5TgcaW7gKk2HOWoAaKGS1rQz9RU33ZAPjepPlPk6nrq9K3WFWme7rgZOr2AQAA//8DAFBLAwQUAAYACAAAACEApvhifykGAAC9FAAADwAAAGNoYXJ0L2NoYXJ0LnhtbNxYbW/bNhD+PmD/wdB3xXqz/II6hS3bW7GkCZqs3fZloCXa5kyRKkkldov+9x1FSpHdLG2TFBvmL6aO5Ol499xzR714uctp5wYLSTgbO/6J53QwS3lG2Hrs/Hq9cAdORyrEMkQ5w2Nnj6Xz8vTHH16ko3SDhLoqUIo7oITJUTp2NkoVo25XphucI3nCC8xgbsVFjhQ8inU3E+gWlOe0G3he3K2UOFYBeoSCHBFW7xdfs5+vViTFM56WOWbKWCEwRQo8IDekkM4pHC5DCvtDL+rcIDp2PKerhRSxtRFg6c6v/lQCZYyaOcFLluEs4YKBN1vb8nQ0oQoLBhoTzhS81B43/yqH5Uhsy8JNeV6AjUtCidpXVoOdoDvZcDhO5w1+XxKB5dhJ/aj2Bww/80hOUsElX6kT0Ng1zqiDotX2u4NuYMMCZ/ajkVR7is2BfC/Qp+02761MWCBKlyjdahe1FjdL7+b1xmNn6F0pFeeouLgRT0fScu2PHap8p6N2MMq2MFquAy0LtAxG2RZGKE0hErDCDmoJzBtJsyasJWG9Brxq1oCnzaBXS3q1JK4lsdPZUMK2EAn953RWnP5sBPXIIKhKBe0NVCp+TRTFM0yxwpn1vVl1Q/BtONPLBFe/tXBWCX4/FEzYerI7EBUAzgKnitzYkMYVtrvp6E7xinIu9BvUhqRbhmUbzrCymZckw+8g+A+sbS/RGPnC8vaSgnI1ERhp7RTtean0KEesRPSsed6d88weBWdrbJy0v09oHTE4CQ9/wdwN7Tbjqv6JH3vRMBwE/WoQzd0Ky+no1vryZDj049avb/Zv6umBNxj2e4HvR6EmkdCkwrHx4Mq7cy2RCGeJplR9SniaEWHUpdxSzBo4pgDutGJaSqAVnFlcILFPOOU19/hGLHEVSZIdwoCLDFv1ltvUTr9XKvEGr3SKQ/QrCWFQHdSr1Wu8BvqpUWM3ZWdLKqt9xeXTc/f0BRoxviCUPrUewAHQiLKnqrkzSHtEa9QSvFpBAp3JmsYfXbWMmyW4rnLhht+e4TVm2S94b4FkYwgzbxGUaV2K6riCLEHqNcot+G1EJMivsLhXfomF5rzPdE/L5ZLiK/Lhc1VnGAFQzgiQwME2vGs5IPVjAbR5VPu/UGj8Xrcp//r4oLFTCjJ2PibzuBf2J747ixeJG63injucDX23HwRREg2j3mA6/XRX4oB6v/HN7fLWsykIsUj93ki77/4zQ0KAiVVimMNXwyYBUlTlLSvzJn+sCKKmz9eesaLv6sQwHHhJErm9WTx3I2+YuNN5GLjzfjALhv2wFyZJy4lQrb7RiVGrR4hHJSPvS/zKlqqPnv25i8iHEE792B34/sQNkkXPW0yDOJl5nzS47/eqJa3GuSYqX0yNVgp819QAoxvT1qh4RzJlmd/vNTagwmZTuodiD0lkchntaicFw0EvCvtRdN8EJEAwOJ6odMPLD0sFwGxSMfU/qpYpAhPWGoVcEGCAqtc1+ZwTdo52NhSthVnVehzkPNpdcssCS2MaYHqRK2hodHufQB0eOz9haH8RhUsDL4FtgDm2OGtYK0d/cXENTcU5NLVGOZR1owwsOZ5jcOUwkwr2QK1pDGCQO9fczGkCfXLf+DwFo3M7duIQQHBf5YDI1VyvW3BZd2YaCK14V3M13epW8A8s7En1k/GarQJ0SSd0zYwsVRZjIL1YrSS2TO97FpSMn5dUkbMbCq5shRYMa0AE1HQfmlr2tUDyAJqg1yHWrhq2rY0Po8u2O/8iuhrc/R+w1SKZB7BVTU2xusXYxm1pHnSSAUIaYDybS56x1TuopI/ux6rmrmlDht5wPpgPIjcKqgo6m7mTBRTUeOH3ezPo1ZOZ/0knOlyRNyTLMGt3rt9+8/a9bvUt44g6DrRDJKD/rNqQ6h+a0Co4hlcgSu07kx6/JfKCUdtOWtLIiCym8CljKyeWzmWBmOVS6H9mwA7yArp+KAxHLFFfT/6LGHh6u/+17K12z1RwljzbN6oeDVvIT7iaSHVVfacxn+Kepqx4jotTda1Bowyv3sAZ5QdoAgamEgGG7SRcdi6RQHqB/rY2do6/q+mlFcK1z6vB3VfH078BAAD//wMAUEsDBBQABgAIAAAAIQDqRIx36gQAADYkAAAWAAAAY2hhcnQvbWVkaWEvaW1hZ2UxLmJtcOzXa1MTZxQH8PQL9DP0RV/0ZWesERBCuCXRQK4ItjZqp9oLAQFBp4PVBAKBlGtpBSIXTUTKLdwUBEE2F+RaoCjT6Y3RgO981U9wes4uCyFNGBiSjtPZzBw22ezu83v+z9kdkpwhfl/EvsT49wOsD7frHdF7+I57zbwrElHxLwAQCSVkIPSA0ANCDwg9IPSA0AP/hx7w+/1Sr9drpnrb5kO2QB8ZOzs73VarFcLVfzmHULZwPtzPUPl8PhOVfaSHmXi+aHrx5rWUN9OcIrUOh8ku2EY+z30b8/fmuvTNxnNpx90V8zclq+4bt351Xy12u1PqrkP2kztg8DpA3V2NfO5ZgGMmHmYOfN/x6xoqu2Bbs6uLGX+xZBpfmzfx4wZvbYZYeFqqgpkqPfQUySA2vhHSNW7QZM5DqrwfkmuLOb/PAZqeGig03djTTzRm8DVDfabjaL605deVMqDs/N5uM2XncK6bS26uu0u+XXMXlA+5dQMNYMBxs8aawDH3ZOeeC+ylKkMM63/G+uX/8idVF6Hfjtdxgqa3FganJ0w0LlUo5377yL09Bzcd11NlZKYou0od/FQoA2kqjpE5ByqtF+LPWUA3SH4n67/03a09ufFZVH16Auga5O8tQv/JBkhXM6DF/NMULkiyXYXsiRYwzDhB218Pyxu/79wD+1nDfUfz5teizqji1r5SDw8K0yAptZP1Z2g9kGAoBz35cVzK39LdzoTKrPIc559Ff1+xHGJO1nH+MwvoHwBpZQFkj2/7XfWw8vJofn5eZGnIVcN0GZd/ZwH60x6wfcv6z1ew/vPkH8X+md3tH/4atLWS36wC8veTP27XL1MMgsSaj/5mNgfqx5WXfxwp/8Cxh2quMEyZmu0f20UlJKd17fglF9A/9D1w/ttwL4y/4pMA/zU5nIirxfynQXtmEWSKIUiw5ELWY86vH2yE1Vd/Rsw/UpvPMBY1+LD/bZ+p0d/N+TXYP8H+Z6HzJ/8knz/6xbHVrF+Hfvkp9JcaQTdQD9ljzaDussGq/6+I+R/WFXB+K+dPkfWgfwEy8PknuWjF/Bt38w/jL/9YvON3kT/GFuAfhvwf2piiXjtbztlJ0y+bkfOP1hcy7nINzLB+LaTIenHdd/3K9jJQtpaCoukmOBemzIG9x7+3nN322zLBdV0Bx09Uof8p6LIw/9Mj8PPyq4jlzY/Jb8caChkP+n3b/lTWv8jmn5c/xKxtbSTyxZ8TvC1F//38VOi7pgDHlRT0Vwb4H8Lysj9q/poLceAt17L+6s/PQoK0FaQp90CS1AY5xm4m2Brq89Zvq4lUc8MdJtp+JK4AJZv/Eub/CP2bUfM3XooHb4UWvJh/Ww4NA6KV1deJVKGsB9l3TGwBpWoK+2cJFMrRqPpvX5aAj/wVOmj9mvMfxLjfMceO4z2Dfj3rH4Pllejl3/JlIvp1rN/+VWT8xjwXo1RNsv5T6Y/RvxW1/qHM6dnjwTWgueyX60G/y8nd62+xT5sPeu5hj2vPSeL8eA83fSHB04/+Oz0nt39P/vY77qj57xrJrwePRQs/Xk6IkL+PkZ0ext8AU5Amd4G91RM1vyM3Gf/3Ib8G6FkUifzp2dXeMW/iKxLXDHeNPlsew9fccLsp3HHC/qPfV0KGQoZCDwg9IPSA0ANCDwg9IPTA29sD/wAAAP//AwBQSwECLQAUAAYACAAAACEAJ3JtUwEBAADQAQAAEwAAAAAAAAAAAAAAAAAAAAAAW0NvbnRlbnRfVHlwZXNdLnhtbFBLAQItABQABgAIAAAAIQAZqpLz0QAAALMBAAALAAAAAAAAAAAAAAAAADIBAABfcmVscy8ucmVsc1BLAQItABQABgAIAAAAIQCm+GJ/KQYAAL0UAAAPAAAAAAAAAAAAAAAAACwCAABjaGFydC9jaGFydC54bWxQSwECLQAUAAYACAAAACEA6kSMd+oEAAA2JAAAFgAAAAAAAAAAAAAAAACCCAAAY2hhcnQvbWVkaWEvaW1hZ2UxLmJtcFBLBQYAAAAABAAEAPsAAACgDQAAAAA="/>
  <p:tag name="COLORTYPE" val="CORRECTINCORRECT"/>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RESULTS" val="Metabolismo:[;crlf;]21[;]24[;]21[;]False[;]10[;][;crlf;]1,47619047619048[;]1[;]0,499432784842929[;]0,249433106575964[;crlf;]11[;]-1[;]Los inhibidores metabólicos son sustancias que disminuyen la dotación de CYP1[;]Los inhibidores metabólicos son sustancias que disminuyen la dotación de CYP[;][;crlf;]10[;]1[;]Los fármacos inhibidores e inductores del CYP3A4 suelen serlo también de la Gly-P2[;]Los fármacos inhibidores e inductores del CYP3A4 suelen serlo también de la Gly-P[;]"/>
  <p:tag name="HASRESULTS" val="True"/>
  <p:tag name="TPQUESTIONXML" val="﻿&lt;?xml version=&quot;1.0&quot; encoding=&quot;utf-8&quot;?&gt;&#10;&lt;questionlist&gt;&#10;    &lt;properties&gt;&#10;        &lt;guid&gt;01C0BAEF31C24A488054E482582B4910&lt;/guid&gt;&#10;        &lt;description /&gt;&#10;        &lt;date&gt;2/1/2017 6:18: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061B0C3127C4EB587F9765702166695&lt;/guid&gt;&#10;            &lt;repollguid&gt;E9FFCBB891FC4F529CCD02CFE6614164&lt;/repollguid&gt;&#10;            &lt;sourceid&gt;D15B3965C4FC4E2697B94C18E24541E8&lt;/sourceid&gt;&#10;            &lt;questiontext&gt;Metabolismo:&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2DF61B934F84483AD621D1540E80176&lt;/guid&gt;&#10;                    &lt;answertext&gt;Los inhibidores metabólicos son sustancias que disminuyen la dotación de CYP&lt;/answertext&gt;&#10;                    &lt;valuetype&gt;-1&lt;/valuetype&gt;&#10;                &lt;/answer&gt;&#10;                &lt;answer&gt;&#10;                    &lt;guid&gt;BA57C7C45D46476685BAFD0BE02E285C&lt;/guid&gt;&#10;                    &lt;answertext&gt;Los fármacos inhibidores e inductores del CYP3A4 suelen serlo también de la Gly-P&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9.xml><?xml version="1.0" encoding="utf-8"?>
<p:tagLst xmlns:a="http://schemas.openxmlformats.org/drawingml/2006/main" xmlns:r="http://schemas.openxmlformats.org/officeDocument/2006/relationships" xmlns:p="http://schemas.openxmlformats.org/presentationml/2006/main">
  <p:tag name="DEFINEDCOLORS" val="3,6,10,45,32,50,13,4,9,55,1"/>
  <p:tag name="TYPE" val="4"/>
  <p:tag name="NUMBERFORMAT" val="0"/>
  <p:tag name="LABELFORMAT" val="1"/>
  <p:tag name="RGBCOLORS" val="-11566659,-4173747,-1,-65536,-16711936,-8355712,-256,-65281,-16711681,-8388608,-16777216"/>
  <p:tag name="COLORTYPE" val="DEFINED"/>
  <p:tag name="CHARTFORMAT" val="UEsDBBQABgAIAAAAIQAncm1TAQEAANABAAATAAAAW0NvbnRlbnRfVHlwZXNdLnhtbHyRTU/DMAyG70j8hyhX1KRwQAi13YGPI3AYP8AkbhstX0qysf173HZIMA0uUWL7ff3EblZ7Z9kOUzbBt/xa1JyhV0EbP7T8ff1c3XGWC3gNNnhs+QEzX3WXF836EDEzUvvc8rGUeC9lViM6yCJE9JTpQ3JQ6JkGGUFtYEB5U9e3UgVf0JeqTB68ax6xh60t7GlP4YXkw0XOHpa6qVXLjZv0U1yeVSS0+UQCMVqjoNDf5M7rE67qyCRIOdfk0cR8ReB/dJgyv5l+NjjqXmmYyWhkb5DKCzgil2qk+3KK/03OUIa+Nwp1UFtHMxM6wSctx1kxu37jynkf3RcAAAD//wMAUEsDBBQABgAIAAAAIQAZqpLz0QAAALMBAAALAAAAX3JlbHMvLnJlbHOskMuKAjEQRfcD/kOovV3dLkQG025EcCv6ATVJdXew8yCJon9vnNlMizCbWRaXOvdw15ubHcWVYzLeSWiqGgQ75bVxvYTTcTdfgUiZnKbRO5Zw5wSbdvaxPvBIuTylwYQkCsUlCUPO4RMxqYEtpcoHdiXpfLSUyxl7DKTO1DMu6nqJ8TcD2glT7LWEuNcLEMd7KM1/s33XGcVbry6WXX5TgcaW7gKk2HOWoAaKGS1rQz9RU33ZAPjepPlPk6nrq9K3WFWme7rgZOr2AQAA//8DAFBLAwQUAAYACAAAACEATyLutjUEAACGDgAADwAAAGNoYXJ0L2NoYXJ0LnhtbOxXS2/jNhC+F+h/EHR3bPmVRIizcOwGBZo0Qby7bY80NbIJU6RK0om9Rf97Z0hJVjbbbrAO0B560mg4/Mj55kHy4t2ukNEjGCu0msTJSS+OQHGdCbWaxB/eX3fO4sg6pjImtYJJvAcbv7v8/rsLnvI1M25RMg4Rgiib8km8dq5Mu13L11Awe6JLUDiWa1Mwh79m1c0Me0LwQnb7vd6460HiCoB9A0DBhKrnm9fM13kuOMw13xagXNiFAckcMmDXorTxJTqXMQfJeW8YPTI5iXtxl5SSqVVQgOp8WASl0VuVQTbTRiGNLfuCp1PpwCiEmmnlcLXKz+JVTBXMbLZlh+uixM0thRRu77eLG0Ts2VqjH9ED/L4VBuwk5smwJgLFF1QUghttde5OELEbWKijQbCn3bNuv4oHOpsMU+v2EoJDSa9P3nabdf0WrpmUS8Y3xE3LuDE9jNPEz8mgWVyaW1bePZrjU2i5SiaxdEkcuR1K2Qal5apPuj7pUMo2KDHOMRJoUQm1BseDprEZ1JpBbYOsBhtkOgijWjOqNeNaM46jtRRqg5GgTxzlWv4YFLUUMsjXALHBtk6/F07CHCQ4yCrug9WjgKfBnMyMdr+GoUGVmKj5rZV5aDJVq+mupery9ACQS60NIbm14BsFtp22aNmMW5HBLxjkf7Btm1AufMW8bVJK7aYGGKFLttdb56usFDCYz6i50MAjM/uZlrourSSwYcE7ILK2kzzVJgPTcpunsMNlqLsFbX8U5mc3S2kJ35b3xyff5QVLlb4WUh7byZABlkp1LMxhQ1S1hEgayHPg7sbWfeib+y2BBuo8hWv9dAMrUNlPsH9GvsWRjwwPGGqideRQN2PuZ1ZUvaXKYbJdgPmi/h4MFe0L7KvtcilhIT69hLoBhqlwIzC7n02DHRFA20Yp2hoxif+Y/TAeDU6nSWc+vp51hvl41Dmfnyed035/OBueD0dnV1d/Hnor1vxn59xXemvS7qujQ64jh7gJz2W9LVQ1qcmZ36d15gHyQHmlQj7JA7UtmhGvoqCEwmhAiNZXBKcVhH8tOAffUXreBd6sSo8vrehpEvdHw14Pj+G66g9FRhHAjuJj+qy/+fqgoEkv3esqLZehH7X6n8brGP4+y1q3e6MutdTZvoE6pv6xp1i38DeEcPs7Dqx8i47niWdpBvkD+mg/Yc8ZY5xCdKpB7FL3zDAyoOvcJG6uctgmSx83ItsLIVQUNArlR2HvlKziUjWzTNjyCnE2dlrFc8XK6oTCwpvTKXOH8bxl7XMKk6Q5898ss//z509TGnjv+D+d//5J5F801Fu+kM5n35zOmMNGKLcA5/D55a8+a39EXmuNjxSsEbRgK7hlZiWUjZb46jk5xVstPX9OTuPIVF9XD4Tp9If349yjhJ8GCxfbllR9LxavK8A/Hy//AgAA//8DAFBLAwQUAAYACAAAACEAfSHJzlQDAAA2GwAAFgAAAGNoYXJ0L21lZGlhL2ltYWdlMS5ibXDslG9IU1EUwF/f+tTnIIgKy9Bh9oeFVlMTdTmnZm7MIp0zVBa6dJWKWaPRmqTbdK4y0ZV/CBOb5p+0JCusTI0iXZl+kNQhGjNdCSWIne3q47m9XZQgDN7hvHF2z9u9P373sKN89hbCEWz43A2P79KzgdgMFYquTQRhf5ZDp9Plr5tAMIvrJpCYdYOzyPDg74Lxw/jBG8B3mflh/OAN4LvM/DB+8AbwXWZ+/r0fm3UCfyimi78vi3W+Z/jngw4z7Q7TX/v7m4s+PNJ13c1u0Yjv54RVXgwplweXyoL0ZzmFKYeuJ/ldjWdr0vkqabg+V9JUXWKq1Jvfd9PuhhZpeSzT84Z2a+LNUVbGJ2/ZwHbBPf8ko6ame2xylrqVubmoTRXZpIwwKXh1l8OBp4qOJy9u/wWBryzaJ4XnHR/iKeR4xHI8pMLA2ooi6m7ueAxt31jnh1nyYVbmIMmzNaIIJYCRulx5SD8lDj9qhx/EkxblkxzuLV7mASRE1dlaT6Vy8gO3w8r8guEhqUAXLU9VVmgFXNm5IENagP2+Eth5J8HPXrsf4AndLQywk1BzamKcRHLPM2QHy/gM6XnmGemHWsRJcp4XxLwoiHlZeALylTaWNjvU0U/V0Q0KHtgrlnIUp9kSrheVh6rIicf0dnrJD1zZytwpbt0hrKbyQH0sUtTbUNxXLqUlwSw+vhZZmHIYgWF5vrPkQ04k1K9eso8Atu34HQTmFyLkZquJiORfs1Ojb2oxAO5atblcHE/PDPV0TI3AgGcjTwI8aAAQ1Vp1TZo73c0PrCfeGqdi7EnvhtyX2nIgsfLgKa2/IPdIVCpkAFfA5/P9g8MQz8iP3+SejWVKdzZc1wGe/CEUTvODWvD/U1b/Gp0Ih4pEoiRHZDtCqVRqNBqVVs+XK4i4LCKzlLjdS+XprMl3PddpBTCG2w0zYwNUGHc86J0+R5SuDMAQX1LtSpDbSW48IRqtKKk870xa19MBYKDuCjDA7bhikFS0fsguKmw2m8ViAbrBwUFYCSx+CEJIkiWeuQXyVzBFcCJKqMn11RSr4XG3z8jcApnu3lnr+t/wrPWs1bzP8OAtMX4YP3gD+C4zP4wfvAF8l5mf/86P0WhEt7YePgHmDwAAAP//AwBQSwECLQAUAAYACAAAACEAJ3JtUwEBAADQAQAAEwAAAAAAAAAAAAAAAAAAAAAAW0NvbnRlbnRfVHlwZXNdLnhtbFBLAQItABQABgAIAAAAIQAZqpLz0QAAALMBAAALAAAAAAAAAAAAAAAAADIBAABfcmVscy8ucmVsc1BLAQItABQABgAIAAAAIQBPIu62NQQAAIYOAAAPAAAAAAAAAAAAAAAAACwCAABjaGFydC9jaGFydC54bWxQSwECLQAUAAYACAAAACEAfSHJzlQDAAA2GwAAFgAAAAAAAAAAAAAAAACOBgAAY2hhcnQvbWVkaWEvaW1hZ2UxLmJtcFBLBQYAAAAABAAEAPsAAAAWCgAAAAA="/>
</p:tagLst>
</file>

<file path=ppt/theme/theme1.xml><?xml version="1.0" encoding="utf-8"?>
<a:theme xmlns:a="http://schemas.openxmlformats.org/drawingml/2006/main" name="Presentacion_Centenario_USAL2016 (1)">
  <a:themeElements>
    <a:clrScheme name="USAL CENTENARIO">
      <a:dk1>
        <a:srgbClr val="505050"/>
      </a:dk1>
      <a:lt1>
        <a:srgbClr val="FFFFFF"/>
      </a:lt1>
      <a:dk2>
        <a:srgbClr val="5E5E5E"/>
      </a:dk2>
      <a:lt2>
        <a:srgbClr val="E7E6E6"/>
      </a:lt2>
      <a:accent1>
        <a:srgbClr val="5B9BD5"/>
      </a:accent1>
      <a:accent2>
        <a:srgbClr val="ED7D31"/>
      </a:accent2>
      <a:accent3>
        <a:srgbClr val="A5A5A5"/>
      </a:accent3>
      <a:accent4>
        <a:srgbClr val="FFB20E"/>
      </a:accent4>
      <a:accent5>
        <a:srgbClr val="4472C4"/>
      </a:accent5>
      <a:accent6>
        <a:srgbClr val="EC4F22"/>
      </a:accent6>
      <a:hlink>
        <a:srgbClr val="0563C1"/>
      </a:hlink>
      <a:folHlink>
        <a:srgbClr val="EC4F2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ción Centenario USAL 2016" id="{22D0DB59-5A2C-3145-9F9A-BA66E6E65BB2}" vid="{F8241B2F-DD01-BA4A-9E7C-7EF671D53864}"/>
    </a:ext>
  </a:extLst>
</a:theme>
</file>

<file path=ppt/theme/theme2.xml><?xml version="1.0" encoding="utf-8"?>
<a:theme xmlns:a="http://schemas.openxmlformats.org/drawingml/2006/main" name="Conteni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ción Centenario USAL 2016" id="{22D0DB59-5A2C-3145-9F9A-BA66E6E65BB2}" vid="{4765A098-AA21-EB4E-8983-CFB2F80F5E06}"/>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2594</Words>
  <Application>Microsoft Office PowerPoint</Application>
  <PresentationFormat>Presentación en pantalla (4:3)</PresentationFormat>
  <Paragraphs>895</Paragraphs>
  <Slides>31</Slides>
  <Notes>1</Notes>
  <HiddenSlides>0</HiddenSlides>
  <MMClips>0</MMClips>
  <ScaleCrop>false</ScaleCrop>
  <HeadingPairs>
    <vt:vector size="4" baseType="variant">
      <vt:variant>
        <vt:lpstr>Tema</vt:lpstr>
      </vt:variant>
      <vt:variant>
        <vt:i4>2</vt:i4>
      </vt:variant>
      <vt:variant>
        <vt:lpstr>Títulos de diapositiva</vt:lpstr>
      </vt:variant>
      <vt:variant>
        <vt:i4>31</vt:i4>
      </vt:variant>
    </vt:vector>
  </HeadingPairs>
  <TitlesOfParts>
    <vt:vector size="33" baseType="lpstr">
      <vt:lpstr>Presentacion_Centenario_USAL2016 (1)</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adición de ácido glucurónido  a un fármaco:</vt:lpstr>
      <vt:lpstr>Presentación de PowerPoint</vt:lpstr>
      <vt:lpstr>Presentación de PowerPoint</vt:lpstr>
      <vt:lpstr>Presentación de PowerPoint</vt:lpstr>
      <vt:lpstr>Presentación de PowerPoint</vt:lpstr>
      <vt:lpstr>Presentación de PowerPoint</vt:lpstr>
      <vt:lpstr>Presentación de PowerPoint</vt:lpstr>
      <vt:lpstr>¿Cuál es el fundamento químico de la inhibición reversible de la acetilcolinesterasa por el alcaloide fisostigmina y compuestos relacionados?: </vt:lpstr>
      <vt:lpstr>Presentación de PowerPoint</vt:lpstr>
      <vt:lpstr>Metabolismo:</vt:lpstr>
      <vt:lpstr>La adición de ácido glucurónido  a un fármaco:</vt:lpstr>
      <vt:lpstr>En relación con el sistema colinérgico, la escopolamina es antagonista no selectivo de receptores muscarínicos, mientras que el atracurio es (señale lo correcto):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MªJOSE GARCIA BARRAD</dc:creator>
  <cp:lastModifiedBy>Loles</cp:lastModifiedBy>
  <cp:revision>51</cp:revision>
  <cp:lastPrinted>2018-07-14T18:21:43Z</cp:lastPrinted>
  <dcterms:created xsi:type="dcterms:W3CDTF">2018-07-10T16:40:31Z</dcterms:created>
  <dcterms:modified xsi:type="dcterms:W3CDTF">2018-07-19T17:32:14Z</dcterms:modified>
</cp:coreProperties>
</file>